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0" r:id="rId3"/>
    <p:sldId id="258" r:id="rId4"/>
    <p:sldId id="295" r:id="rId5"/>
    <p:sldId id="345" r:id="rId6"/>
    <p:sldId id="357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288" r:id="rId18"/>
    <p:sldId id="260" r:id="rId19"/>
    <p:sldId id="368" r:id="rId20"/>
    <p:sldId id="352" r:id="rId21"/>
  </p:sldIdLst>
  <p:sldSz cx="9144000" cy="6858000" type="screen4x3"/>
  <p:notesSz cx="994568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3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9FF"/>
    <a:srgbClr val="FFB9FF"/>
    <a:srgbClr val="FF99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56" y="-108"/>
      </p:cViewPr>
      <p:guideLst>
        <p:guide orient="horz" pos="2160"/>
        <p:guide pos="23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21090-2EF3-405F-A43B-108D9B235414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215D6C10-D476-47C7-ADD5-B1C53EB67C30}">
      <dgm:prSet phldrT="[Text]" custT="1"/>
      <dgm:spPr/>
      <dgm:t>
        <a:bodyPr/>
        <a:lstStyle/>
        <a:p>
          <a:pPr algn="ctr"/>
          <a:r>
            <a:rPr lang="en-IN" sz="1800" b="1" i="1" dirty="0" err="1" smtClean="0">
              <a:latin typeface="Calibri" pitchFamily="34" charset="0"/>
              <a:cs typeface="Calibri" pitchFamily="34" charset="0"/>
            </a:rPr>
            <a:t>Haragadde</a:t>
          </a:r>
          <a:r>
            <a:rPr lang="en-IN" sz="1800" b="1" i="1" dirty="0" smtClean="0">
              <a:latin typeface="Calibri" pitchFamily="34" charset="0"/>
              <a:cs typeface="Calibri" pitchFamily="34" charset="0"/>
            </a:rPr>
            <a:t> Cluster</a:t>
          </a:r>
        </a:p>
        <a:p>
          <a:pPr algn="l"/>
          <a:r>
            <a:rPr lang="en-IN" sz="1800" b="1" i="1" u="none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800" b="0" i="0" u="none" dirty="0" smtClean="0">
              <a:effectLst/>
              <a:latin typeface="Calibri" pitchFamily="34" charset="0"/>
              <a:cs typeface="Calibri" pitchFamily="34" charset="0"/>
            </a:rPr>
            <a:t> 14960 HHs</a:t>
          </a:r>
        </a:p>
        <a:p>
          <a:pPr algn="l"/>
          <a:r>
            <a:rPr lang="en-IN" sz="1800" b="0" i="0" u="none" dirty="0" smtClean="0">
              <a:effectLst/>
              <a:latin typeface="Calibri" pitchFamily="34" charset="0"/>
              <a:cs typeface="Calibri" pitchFamily="34" charset="0"/>
            </a:rPr>
            <a:t>- 75% Decadal GR</a:t>
          </a:r>
        </a:p>
        <a:p>
          <a:pPr algn="l"/>
          <a:r>
            <a:rPr lang="en-IN" sz="1800" b="0" i="0" u="none" dirty="0" smtClean="0">
              <a:effectLst/>
              <a:latin typeface="Calibri" pitchFamily="34" charset="0"/>
              <a:cs typeface="Calibri" pitchFamily="34" charset="0"/>
            </a:rPr>
            <a:t>- Area 6432.9 Ha</a:t>
          </a:r>
          <a:endParaRPr lang="en-IN" sz="1800" b="1" i="1" dirty="0">
            <a:latin typeface="Calibri" pitchFamily="34" charset="0"/>
            <a:cs typeface="Calibri" pitchFamily="34" charset="0"/>
          </a:endParaRPr>
        </a:p>
      </dgm:t>
    </dgm:pt>
    <dgm:pt modelId="{CA5584D2-C86A-41CE-8691-2C1B8D79230B}" type="parTrans" cxnId="{B23753E5-C831-4A46-B24A-F4CA65C89783}">
      <dgm:prSet/>
      <dgm:spPr/>
      <dgm:t>
        <a:bodyPr/>
        <a:lstStyle/>
        <a:p>
          <a:endParaRPr lang="en-IN" sz="1200"/>
        </a:p>
      </dgm:t>
    </dgm:pt>
    <dgm:pt modelId="{1E2092E7-2070-4DEF-820F-74C2AB5726E3}" type="sibTrans" cxnId="{B23753E5-C831-4A46-B24A-F4CA65C89783}">
      <dgm:prSet/>
      <dgm:spPr/>
      <dgm:t>
        <a:bodyPr/>
        <a:lstStyle/>
        <a:p>
          <a:endParaRPr lang="en-IN" sz="1200"/>
        </a:p>
      </dgm:t>
    </dgm:pt>
    <dgm:pt modelId="{034570E5-E01B-4302-B705-475C2A7E3F11}">
      <dgm:prSet phldrT="[Text]" custT="1"/>
      <dgm:spPr/>
      <dgm:t>
        <a:bodyPr/>
        <a:lstStyle/>
        <a:p>
          <a:pPr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GP1: </a:t>
          </a:r>
          <a:r>
            <a:rPr lang="en-IN" sz="1600" b="1" i="1" u="none" dirty="0" err="1" smtClean="0">
              <a:effectLst/>
              <a:latin typeface="Calibri" pitchFamily="34" charset="0"/>
              <a:cs typeface="Calibri" pitchFamily="34" charset="0"/>
            </a:rPr>
            <a:t>Haragadde</a:t>
          </a:r>
          <a:endParaRPr lang="en-IN" sz="1600" b="1" i="1" u="none" dirty="0" smtClean="0">
            <a:effectLst/>
            <a:latin typeface="Calibri" pitchFamily="34" charset="0"/>
            <a:cs typeface="Calibri" pitchFamily="34" charset="0"/>
          </a:endParaRPr>
        </a:p>
        <a:p>
          <a:pPr marL="182563" indent="-182563"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 4040 HHs</a:t>
          </a:r>
        </a:p>
        <a:p>
          <a:pPr marL="182563" indent="-182563"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- 88% Decadal GR</a:t>
          </a:r>
        </a:p>
        <a:p>
          <a:pPr marL="182563" indent="-182563"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Area 1328.19 Ha</a:t>
          </a:r>
          <a:endParaRPr lang="en-IN" sz="1600" b="0" i="0" u="none" dirty="0">
            <a:effectLst/>
            <a:latin typeface="Calibri" pitchFamily="34" charset="0"/>
            <a:cs typeface="Calibri" pitchFamily="34" charset="0"/>
          </a:endParaRPr>
        </a:p>
      </dgm:t>
    </dgm:pt>
    <dgm:pt modelId="{D495BFF0-07BF-488A-A218-C242EA2DC7D2}" type="parTrans" cxnId="{AF5AA80D-914F-4BEB-BF70-D42E39418376}">
      <dgm:prSet/>
      <dgm:spPr/>
      <dgm:t>
        <a:bodyPr/>
        <a:lstStyle/>
        <a:p>
          <a:endParaRPr lang="en-IN" sz="1200"/>
        </a:p>
      </dgm:t>
    </dgm:pt>
    <dgm:pt modelId="{25051D21-3F8F-4B17-A541-ABBB90150F88}" type="sibTrans" cxnId="{AF5AA80D-914F-4BEB-BF70-D42E39418376}">
      <dgm:prSet/>
      <dgm:spPr/>
      <dgm:t>
        <a:bodyPr/>
        <a:lstStyle/>
        <a:p>
          <a:endParaRPr lang="en-IN" sz="1200"/>
        </a:p>
      </dgm:t>
    </dgm:pt>
    <dgm:pt modelId="{41935313-0765-4F06-B3FA-E959898546B5}">
      <dgm:prSet phldrT="[Text]" custT="1"/>
      <dgm:spPr/>
      <dgm:t>
        <a:bodyPr/>
        <a:lstStyle/>
        <a:p>
          <a:pPr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GP 2: </a:t>
          </a:r>
          <a:r>
            <a:rPr lang="en-IN" sz="1600" b="1" i="1" u="none" dirty="0" err="1" smtClean="0">
              <a:effectLst/>
              <a:latin typeface="Calibri" pitchFamily="34" charset="0"/>
              <a:cs typeface="Calibri" pitchFamily="34" charset="0"/>
            </a:rPr>
            <a:t>Hennagara</a:t>
          </a:r>
          <a:endParaRPr lang="en-IN" sz="1600" b="1" i="1" u="none" dirty="0" smtClean="0">
            <a:effectLst/>
            <a:latin typeface="Calibri" pitchFamily="34" charset="0"/>
            <a:cs typeface="Calibri" pitchFamily="34" charset="0"/>
          </a:endParaRPr>
        </a:p>
        <a:p>
          <a:pPr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 4741 HHs</a:t>
          </a:r>
        </a:p>
        <a:p>
          <a:pPr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- 87% Decadal GR</a:t>
          </a:r>
        </a:p>
        <a:p>
          <a:pPr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Area 1570.71 Ha</a:t>
          </a:r>
          <a:endParaRPr lang="en-IN" sz="1600" b="1" i="1" u="none" dirty="0">
            <a:effectLst/>
            <a:latin typeface="Calibri" pitchFamily="34" charset="0"/>
            <a:cs typeface="Calibri" pitchFamily="34" charset="0"/>
          </a:endParaRPr>
        </a:p>
      </dgm:t>
    </dgm:pt>
    <dgm:pt modelId="{519C7FAC-4D0D-4E89-8648-1041698CEF55}" type="parTrans" cxnId="{558C397E-CD5A-4DFD-8CE1-1124CADB60BC}">
      <dgm:prSet/>
      <dgm:spPr/>
      <dgm:t>
        <a:bodyPr/>
        <a:lstStyle/>
        <a:p>
          <a:endParaRPr lang="en-IN" sz="1200"/>
        </a:p>
      </dgm:t>
    </dgm:pt>
    <dgm:pt modelId="{F35D3159-E963-44BF-A2B9-11E68D2D29CA}" type="sibTrans" cxnId="{558C397E-CD5A-4DFD-8CE1-1124CADB60BC}">
      <dgm:prSet/>
      <dgm:spPr/>
      <dgm:t>
        <a:bodyPr/>
        <a:lstStyle/>
        <a:p>
          <a:endParaRPr lang="en-IN" sz="1200"/>
        </a:p>
      </dgm:t>
    </dgm:pt>
    <dgm:pt modelId="{FCDE2710-AEFF-41B4-BB6D-299E0EBAEA51}">
      <dgm:prSet phldrT="[Text]" phldr="1"/>
      <dgm:spPr/>
      <dgm:t>
        <a:bodyPr/>
        <a:lstStyle/>
        <a:p>
          <a:endParaRPr lang="en-IN" sz="1200"/>
        </a:p>
      </dgm:t>
    </dgm:pt>
    <dgm:pt modelId="{210BBFDC-3F93-45FF-95AF-53A3937FF0AA}" type="parTrans" cxnId="{2EE6CE6B-B5F4-4D7C-9B7F-D325680DD359}">
      <dgm:prSet/>
      <dgm:spPr/>
      <dgm:t>
        <a:bodyPr/>
        <a:lstStyle/>
        <a:p>
          <a:endParaRPr lang="en-IN" sz="1200"/>
        </a:p>
      </dgm:t>
    </dgm:pt>
    <dgm:pt modelId="{E5457B5A-A3B0-44BE-8760-7FC8C8CA52FC}" type="sibTrans" cxnId="{2EE6CE6B-B5F4-4D7C-9B7F-D325680DD359}">
      <dgm:prSet/>
      <dgm:spPr/>
      <dgm:t>
        <a:bodyPr/>
        <a:lstStyle/>
        <a:p>
          <a:endParaRPr lang="en-IN" sz="1200"/>
        </a:p>
      </dgm:t>
    </dgm:pt>
    <dgm:pt modelId="{F335B0B8-3073-49FA-ADC1-205A0D88AB22}">
      <dgm:prSet phldrT="[Text]" phldr="1"/>
      <dgm:spPr/>
      <dgm:t>
        <a:bodyPr/>
        <a:lstStyle/>
        <a:p>
          <a:endParaRPr lang="en-IN" sz="1200"/>
        </a:p>
      </dgm:t>
    </dgm:pt>
    <dgm:pt modelId="{EE2F4A94-DEF5-4877-9AAF-7667E1C4C6AB}" type="parTrans" cxnId="{CC17D47C-3B5B-411C-83CE-C3CA9B902900}">
      <dgm:prSet/>
      <dgm:spPr/>
      <dgm:t>
        <a:bodyPr/>
        <a:lstStyle/>
        <a:p>
          <a:endParaRPr lang="en-IN" sz="1200"/>
        </a:p>
      </dgm:t>
    </dgm:pt>
    <dgm:pt modelId="{B2C52143-2D3F-4462-BEDE-C00D770CF591}" type="sibTrans" cxnId="{CC17D47C-3B5B-411C-83CE-C3CA9B902900}">
      <dgm:prSet/>
      <dgm:spPr/>
      <dgm:t>
        <a:bodyPr/>
        <a:lstStyle/>
        <a:p>
          <a:endParaRPr lang="en-IN" sz="1200"/>
        </a:p>
      </dgm:t>
    </dgm:pt>
    <dgm:pt modelId="{0788D620-0649-4E6B-B108-FC1D1755AB10}">
      <dgm:prSet phldrT="[Text]" phldr="1"/>
      <dgm:spPr/>
      <dgm:t>
        <a:bodyPr/>
        <a:lstStyle/>
        <a:p>
          <a:endParaRPr lang="en-IN" sz="1200"/>
        </a:p>
      </dgm:t>
    </dgm:pt>
    <dgm:pt modelId="{E92DA8B1-5820-47CD-BE43-8EBE2343B4A6}" type="parTrans" cxnId="{C27BA498-1E7C-4B22-878F-33EF692C353E}">
      <dgm:prSet/>
      <dgm:spPr/>
      <dgm:t>
        <a:bodyPr/>
        <a:lstStyle/>
        <a:p>
          <a:endParaRPr lang="en-IN" sz="1200"/>
        </a:p>
      </dgm:t>
    </dgm:pt>
    <dgm:pt modelId="{E57DEA96-943B-4245-9F0A-AE70316C07D3}" type="sibTrans" cxnId="{C27BA498-1E7C-4B22-878F-33EF692C353E}">
      <dgm:prSet/>
      <dgm:spPr/>
      <dgm:t>
        <a:bodyPr/>
        <a:lstStyle/>
        <a:p>
          <a:endParaRPr lang="en-IN" sz="1200"/>
        </a:p>
      </dgm:t>
    </dgm:pt>
    <dgm:pt modelId="{7A6C3067-2003-48C8-BB42-AE578A0FFAE3}">
      <dgm:prSet phldrT="[Text]" phldr="1"/>
      <dgm:spPr/>
      <dgm:t>
        <a:bodyPr/>
        <a:lstStyle/>
        <a:p>
          <a:endParaRPr lang="en-IN" sz="1200"/>
        </a:p>
      </dgm:t>
    </dgm:pt>
    <dgm:pt modelId="{B2FCEA17-3D2A-4943-B830-2E56F82F0B39}" type="parTrans" cxnId="{D3B51644-5D2F-4BC3-B95F-5644418F04D1}">
      <dgm:prSet/>
      <dgm:spPr/>
      <dgm:t>
        <a:bodyPr/>
        <a:lstStyle/>
        <a:p>
          <a:endParaRPr lang="en-IN" sz="1200"/>
        </a:p>
      </dgm:t>
    </dgm:pt>
    <dgm:pt modelId="{264AAC18-6821-4723-9BB3-88058460E99C}" type="sibTrans" cxnId="{D3B51644-5D2F-4BC3-B95F-5644418F04D1}">
      <dgm:prSet/>
      <dgm:spPr/>
      <dgm:t>
        <a:bodyPr/>
        <a:lstStyle/>
        <a:p>
          <a:endParaRPr lang="en-IN" sz="1200"/>
        </a:p>
      </dgm:t>
    </dgm:pt>
    <dgm:pt modelId="{F2A33581-379B-4F08-8D87-07AD62AFB4C1}">
      <dgm:prSet phldrT="[Text]" phldr="1"/>
      <dgm:spPr/>
      <dgm:t>
        <a:bodyPr/>
        <a:lstStyle/>
        <a:p>
          <a:endParaRPr lang="en-IN" sz="1200"/>
        </a:p>
      </dgm:t>
    </dgm:pt>
    <dgm:pt modelId="{4EA53D29-E78A-423C-A5AF-07BAB677B4A0}" type="parTrans" cxnId="{CDA4366A-DF86-46A6-AA5D-72C7998C8DF4}">
      <dgm:prSet/>
      <dgm:spPr/>
      <dgm:t>
        <a:bodyPr/>
        <a:lstStyle/>
        <a:p>
          <a:endParaRPr lang="en-IN" sz="1200"/>
        </a:p>
      </dgm:t>
    </dgm:pt>
    <dgm:pt modelId="{9B522F00-3E24-4DF0-84BC-40A250BC2A39}" type="sibTrans" cxnId="{CDA4366A-DF86-46A6-AA5D-72C7998C8DF4}">
      <dgm:prSet/>
      <dgm:spPr/>
      <dgm:t>
        <a:bodyPr/>
        <a:lstStyle/>
        <a:p>
          <a:endParaRPr lang="en-IN" sz="1200"/>
        </a:p>
      </dgm:t>
    </dgm:pt>
    <dgm:pt modelId="{D8D5AA41-E0D7-4FA6-9BA2-3575BE7BE7B4}">
      <dgm:prSet phldrT="[Text]" phldr="1"/>
      <dgm:spPr/>
      <dgm:t>
        <a:bodyPr/>
        <a:lstStyle/>
        <a:p>
          <a:endParaRPr lang="en-IN" sz="1200" dirty="0"/>
        </a:p>
      </dgm:t>
    </dgm:pt>
    <dgm:pt modelId="{6D083183-F8D8-4EC5-94E7-650397C1C584}" type="parTrans" cxnId="{9C666037-EB0D-4494-A072-52323EFE57CB}">
      <dgm:prSet/>
      <dgm:spPr/>
      <dgm:t>
        <a:bodyPr/>
        <a:lstStyle/>
        <a:p>
          <a:endParaRPr lang="en-IN" sz="1200"/>
        </a:p>
      </dgm:t>
    </dgm:pt>
    <dgm:pt modelId="{FB45DE1D-27EC-4C55-93A6-1026DC69447C}" type="sibTrans" cxnId="{9C666037-EB0D-4494-A072-52323EFE57CB}">
      <dgm:prSet/>
      <dgm:spPr/>
      <dgm:t>
        <a:bodyPr/>
        <a:lstStyle/>
        <a:p>
          <a:endParaRPr lang="en-IN" sz="1200"/>
        </a:p>
      </dgm:t>
    </dgm:pt>
    <dgm:pt modelId="{58F098CD-2E31-4D8F-AB89-25840B315DBE}">
      <dgm:prSet phldrT="[Text]" custT="1"/>
      <dgm:spPr/>
      <dgm:t>
        <a:bodyPr/>
        <a:lstStyle/>
        <a:p>
          <a:pPr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GP 3: </a:t>
          </a:r>
          <a:r>
            <a:rPr lang="en-IN" sz="1600" b="1" i="1" u="none" dirty="0" err="1" smtClean="0">
              <a:effectLst/>
              <a:latin typeface="Calibri" pitchFamily="34" charset="0"/>
              <a:cs typeface="Calibri" pitchFamily="34" charset="0"/>
            </a:rPr>
            <a:t>Hulimangala</a:t>
          </a:r>
          <a:endParaRPr lang="en-IN" sz="1600" b="1" i="1" u="none" dirty="0" smtClean="0">
            <a:effectLst/>
            <a:latin typeface="Calibri" pitchFamily="34" charset="0"/>
            <a:cs typeface="Calibri" pitchFamily="34" charset="0"/>
          </a:endParaRPr>
        </a:p>
        <a:p>
          <a:pPr algn="l"/>
          <a:r>
            <a:rPr lang="en-IN" sz="1600" b="1" i="1" u="none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 4280 HHs</a:t>
          </a:r>
        </a:p>
        <a:p>
          <a:pPr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- 72% Decadal GR</a:t>
          </a:r>
        </a:p>
        <a:p>
          <a:pPr algn="l"/>
          <a:r>
            <a:rPr lang="en-IN" sz="1600" b="0" i="0" u="none" dirty="0" smtClean="0">
              <a:effectLst/>
              <a:latin typeface="Calibri" pitchFamily="34" charset="0"/>
              <a:cs typeface="Calibri" pitchFamily="34" charset="0"/>
            </a:rPr>
            <a:t>- Area 1931.04 Ha</a:t>
          </a:r>
          <a:endParaRPr lang="en-IN" sz="1600" b="1" i="1" u="none" dirty="0">
            <a:effectLst/>
            <a:latin typeface="Calibri" pitchFamily="34" charset="0"/>
            <a:cs typeface="Calibri" pitchFamily="34" charset="0"/>
          </a:endParaRPr>
        </a:p>
      </dgm:t>
    </dgm:pt>
    <dgm:pt modelId="{BA54D939-50BA-4673-92EE-7E8F3A65D02D}" type="parTrans" cxnId="{D4092224-1F1B-495F-BE59-84DD382A7ABE}">
      <dgm:prSet/>
      <dgm:spPr/>
      <dgm:t>
        <a:bodyPr/>
        <a:lstStyle/>
        <a:p>
          <a:endParaRPr lang="en-IN" sz="1200"/>
        </a:p>
      </dgm:t>
    </dgm:pt>
    <dgm:pt modelId="{5C324100-DF63-465F-B8F9-152B90B715DE}" type="sibTrans" cxnId="{D4092224-1F1B-495F-BE59-84DD382A7ABE}">
      <dgm:prSet/>
      <dgm:spPr/>
      <dgm:t>
        <a:bodyPr/>
        <a:lstStyle/>
        <a:p>
          <a:endParaRPr lang="en-IN" sz="1200"/>
        </a:p>
      </dgm:t>
    </dgm:pt>
    <dgm:pt modelId="{8FDB994E-4F8D-45CD-9698-CC6BBDFE61A4}">
      <dgm:prSet phldrT="[Text]" custT="1"/>
      <dgm:spPr/>
      <dgm:t>
        <a:bodyPr/>
        <a:lstStyle/>
        <a:p>
          <a:pPr algn="l"/>
          <a:r>
            <a:rPr lang="en-IN" sz="1600" b="1" i="1" u="none" smtClean="0">
              <a:effectLst/>
            </a:rPr>
            <a:t>GP </a:t>
          </a:r>
          <a:r>
            <a:rPr lang="en-IN" sz="1600" b="1" i="1" u="none" smtClean="0">
              <a:effectLst/>
            </a:rPr>
            <a:t>4: </a:t>
          </a:r>
          <a:r>
            <a:rPr lang="en-IN" sz="1600" b="1" i="1" u="none" dirty="0" err="1" smtClean="0">
              <a:effectLst/>
              <a:latin typeface="Calibri" pitchFamily="34" charset="0"/>
              <a:cs typeface="Calibri" pitchFamily="34" charset="0"/>
            </a:rPr>
            <a:t>Byagadadenahalli</a:t>
          </a:r>
          <a:endParaRPr lang="en-IN" sz="1600" b="1" i="1" u="none" dirty="0" smtClean="0">
            <a:effectLst/>
            <a:latin typeface="Calibri" pitchFamily="34" charset="0"/>
            <a:cs typeface="Calibri" pitchFamily="34" charset="0"/>
          </a:endParaRPr>
        </a:p>
        <a:p>
          <a:pPr algn="l"/>
          <a:r>
            <a:rPr lang="en-IN" sz="1600" b="1" i="1" u="none" dirty="0" smtClean="0">
              <a:effectLst/>
            </a:rPr>
            <a:t>-</a:t>
          </a:r>
          <a:r>
            <a:rPr lang="en-IN" sz="1600" b="0" i="0" u="none" dirty="0" smtClean="0">
              <a:effectLst/>
            </a:rPr>
            <a:t> 1899 HHs</a:t>
          </a:r>
        </a:p>
        <a:p>
          <a:pPr algn="l"/>
          <a:r>
            <a:rPr lang="en-IN" sz="1600" b="0" i="0" u="none" dirty="0" smtClean="0">
              <a:effectLst/>
            </a:rPr>
            <a:t>- 41% Decadal GR</a:t>
          </a:r>
        </a:p>
        <a:p>
          <a:pPr algn="l"/>
          <a:r>
            <a:rPr lang="en-IN" sz="1600" b="0" i="0" u="none" dirty="0" smtClean="0">
              <a:effectLst/>
            </a:rPr>
            <a:t>- Area 1603.02 Ha</a:t>
          </a:r>
          <a:endParaRPr lang="en-IN" sz="1600" b="1" i="1" u="none" dirty="0">
            <a:effectLst/>
          </a:endParaRPr>
        </a:p>
      </dgm:t>
    </dgm:pt>
    <dgm:pt modelId="{77BE8DA0-1158-4DC9-8698-0FA5D0FB4623}" type="parTrans" cxnId="{2297DA49-0B45-46C5-8D5D-9835BDB073E4}">
      <dgm:prSet/>
      <dgm:spPr/>
      <dgm:t>
        <a:bodyPr/>
        <a:lstStyle/>
        <a:p>
          <a:endParaRPr lang="en-IN" sz="1200"/>
        </a:p>
      </dgm:t>
    </dgm:pt>
    <dgm:pt modelId="{C8844646-CDA0-4069-85EB-4203885E16C8}" type="sibTrans" cxnId="{2297DA49-0B45-46C5-8D5D-9835BDB073E4}">
      <dgm:prSet/>
      <dgm:spPr/>
      <dgm:t>
        <a:bodyPr/>
        <a:lstStyle/>
        <a:p>
          <a:endParaRPr lang="en-IN" sz="1200"/>
        </a:p>
      </dgm:t>
    </dgm:pt>
    <dgm:pt modelId="{B885D60A-160B-4C39-984C-E262A945C6D7}" type="pres">
      <dgm:prSet presAssocID="{99421090-2EF3-405F-A43B-108D9B23541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D5C7C6B8-30E7-45E5-AF05-2B0CE49C9F5A}" type="pres">
      <dgm:prSet presAssocID="{215D6C10-D476-47C7-ADD5-B1C53EB67C30}" presName="centerShape" presStyleLbl="node0" presStyleIdx="0" presStyleCnt="1" custScaleX="135260" custLinFactNeighborX="-2475" custLinFactNeighborY="-11760"/>
      <dgm:spPr/>
      <dgm:t>
        <a:bodyPr/>
        <a:lstStyle/>
        <a:p>
          <a:endParaRPr lang="en-IN"/>
        </a:p>
      </dgm:t>
    </dgm:pt>
    <dgm:pt modelId="{795A7D50-AB1E-4744-86D6-12B3C50744E2}" type="pres">
      <dgm:prSet presAssocID="{D495BFF0-07BF-488A-A218-C242EA2DC7D2}" presName="parTrans" presStyleLbl="bgSibTrans2D1" presStyleIdx="0" presStyleCnt="4"/>
      <dgm:spPr/>
      <dgm:t>
        <a:bodyPr/>
        <a:lstStyle/>
        <a:p>
          <a:endParaRPr lang="en-IN"/>
        </a:p>
      </dgm:t>
    </dgm:pt>
    <dgm:pt modelId="{562A6F2A-7BEB-4DCC-91B5-8BC887D2B54A}" type="pres">
      <dgm:prSet presAssocID="{034570E5-E01B-4302-B705-475C2A7E3F11}" presName="node" presStyleLbl="node1" presStyleIdx="0" presStyleCnt="4" custScaleX="108182" custRadScaleRad="105063" custRadScaleInc="6664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AE1022E-8E36-479F-86D3-52A55B25D7C2}" type="pres">
      <dgm:prSet presAssocID="{519C7FAC-4D0D-4E89-8648-1041698CEF55}" presName="parTrans" presStyleLbl="bgSibTrans2D1" presStyleIdx="1" presStyleCnt="4"/>
      <dgm:spPr/>
      <dgm:t>
        <a:bodyPr/>
        <a:lstStyle/>
        <a:p>
          <a:endParaRPr lang="en-IN"/>
        </a:p>
      </dgm:t>
    </dgm:pt>
    <dgm:pt modelId="{9EC3654D-4A85-4406-A636-8811A2125250}" type="pres">
      <dgm:prSet presAssocID="{41935313-0765-4F06-B3FA-E959898546B5}" presName="node" presStyleLbl="node1" presStyleIdx="1" presStyleCnt="4" custScaleX="107530" custRadScaleRad="81889" custRadScaleInc="-18250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434C42C-9A78-4426-B4E5-8E64B20C5F19}" type="pres">
      <dgm:prSet presAssocID="{BA54D939-50BA-4673-92EE-7E8F3A65D02D}" presName="parTrans" presStyleLbl="bgSibTrans2D1" presStyleIdx="2" presStyleCnt="4"/>
      <dgm:spPr/>
      <dgm:t>
        <a:bodyPr/>
        <a:lstStyle/>
        <a:p>
          <a:endParaRPr lang="en-IN"/>
        </a:p>
      </dgm:t>
    </dgm:pt>
    <dgm:pt modelId="{00F35CD1-A7A9-4387-95A8-BB9F64AC2622}" type="pres">
      <dgm:prSet presAssocID="{58F098CD-2E31-4D8F-AB89-25840B315DBE}" presName="node" presStyleLbl="node1" presStyleIdx="2" presStyleCnt="4" custScaleX="114300" custRadScaleRad="99144" custRadScaleInc="4113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E7A1BD4-7A2F-4511-B42A-C74CD702450B}" type="pres">
      <dgm:prSet presAssocID="{77BE8DA0-1158-4DC9-8698-0FA5D0FB4623}" presName="parTrans" presStyleLbl="bgSibTrans2D1" presStyleIdx="3" presStyleCnt="4"/>
      <dgm:spPr/>
      <dgm:t>
        <a:bodyPr/>
        <a:lstStyle/>
        <a:p>
          <a:endParaRPr lang="en-IN"/>
        </a:p>
      </dgm:t>
    </dgm:pt>
    <dgm:pt modelId="{6F792CF1-E976-4EAF-B999-3D413A5FCF3E}" type="pres">
      <dgm:prSet presAssocID="{8FDB994E-4F8D-45CD-9698-CC6BBDFE61A4}" presName="node" presStyleLbl="node1" presStyleIdx="3" presStyleCnt="4" custScaleX="124511" custRadScaleRad="79979" custRadScaleInc="9758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E8FBB983-A0A4-49BB-A381-606273DED510}" type="presOf" srcId="{D495BFF0-07BF-488A-A218-C242EA2DC7D2}" destId="{795A7D50-AB1E-4744-86D6-12B3C50744E2}" srcOrd="0" destOrd="0" presId="urn:microsoft.com/office/officeart/2005/8/layout/radial4"/>
    <dgm:cxn modelId="{4C88764F-7DAF-43E8-9192-C69D488BDAF9}" type="presOf" srcId="{77BE8DA0-1158-4DC9-8698-0FA5D0FB4623}" destId="{7E7A1BD4-7A2F-4511-B42A-C74CD702450B}" srcOrd="0" destOrd="0" presId="urn:microsoft.com/office/officeart/2005/8/layout/radial4"/>
    <dgm:cxn modelId="{AF5AA80D-914F-4BEB-BF70-D42E39418376}" srcId="{215D6C10-D476-47C7-ADD5-B1C53EB67C30}" destId="{034570E5-E01B-4302-B705-475C2A7E3F11}" srcOrd="0" destOrd="0" parTransId="{D495BFF0-07BF-488A-A218-C242EA2DC7D2}" sibTransId="{25051D21-3F8F-4B17-A541-ABBB90150F88}"/>
    <dgm:cxn modelId="{22BE1537-D0E4-4AC1-8595-A41CA75AFD03}" type="presOf" srcId="{58F098CD-2E31-4D8F-AB89-25840B315DBE}" destId="{00F35CD1-A7A9-4387-95A8-BB9F64AC2622}" srcOrd="0" destOrd="0" presId="urn:microsoft.com/office/officeart/2005/8/layout/radial4"/>
    <dgm:cxn modelId="{19C55C17-A355-47D3-9907-DB9289E77E31}" type="presOf" srcId="{215D6C10-D476-47C7-ADD5-B1C53EB67C30}" destId="{D5C7C6B8-30E7-45E5-AF05-2B0CE49C9F5A}" srcOrd="0" destOrd="0" presId="urn:microsoft.com/office/officeart/2005/8/layout/radial4"/>
    <dgm:cxn modelId="{09E663EC-F21A-4C4A-AE84-12B96A71AA04}" type="presOf" srcId="{8FDB994E-4F8D-45CD-9698-CC6BBDFE61A4}" destId="{6F792CF1-E976-4EAF-B999-3D413A5FCF3E}" srcOrd="0" destOrd="0" presId="urn:microsoft.com/office/officeart/2005/8/layout/radial4"/>
    <dgm:cxn modelId="{C27BA498-1E7C-4B22-878F-33EF692C353E}" srcId="{FCDE2710-AEFF-41B4-BB6D-299E0EBAEA51}" destId="{0788D620-0649-4E6B-B108-FC1D1755AB10}" srcOrd="1" destOrd="0" parTransId="{E92DA8B1-5820-47CD-BE43-8EBE2343B4A6}" sibTransId="{E57DEA96-943B-4245-9F0A-AE70316C07D3}"/>
    <dgm:cxn modelId="{9C666037-EB0D-4494-A072-52323EFE57CB}" srcId="{7A6C3067-2003-48C8-BB42-AE578A0FFAE3}" destId="{D8D5AA41-E0D7-4FA6-9BA2-3575BE7BE7B4}" srcOrd="1" destOrd="0" parTransId="{6D083183-F8D8-4EC5-94E7-650397C1C584}" sibTransId="{FB45DE1D-27EC-4C55-93A6-1026DC69447C}"/>
    <dgm:cxn modelId="{B23753E5-C831-4A46-B24A-F4CA65C89783}" srcId="{99421090-2EF3-405F-A43B-108D9B235414}" destId="{215D6C10-D476-47C7-ADD5-B1C53EB67C30}" srcOrd="0" destOrd="0" parTransId="{CA5584D2-C86A-41CE-8691-2C1B8D79230B}" sibTransId="{1E2092E7-2070-4DEF-820F-74C2AB5726E3}"/>
    <dgm:cxn modelId="{CC17D47C-3B5B-411C-83CE-C3CA9B902900}" srcId="{FCDE2710-AEFF-41B4-BB6D-299E0EBAEA51}" destId="{F335B0B8-3073-49FA-ADC1-205A0D88AB22}" srcOrd="0" destOrd="0" parTransId="{EE2F4A94-DEF5-4877-9AAF-7667E1C4C6AB}" sibTransId="{B2C52143-2D3F-4462-BEDE-C00D770CF591}"/>
    <dgm:cxn modelId="{4FEC46A3-CF55-4FB3-9104-EBD767152C9C}" type="presOf" srcId="{BA54D939-50BA-4673-92EE-7E8F3A65D02D}" destId="{1434C42C-9A78-4426-B4E5-8E64B20C5F19}" srcOrd="0" destOrd="0" presId="urn:microsoft.com/office/officeart/2005/8/layout/radial4"/>
    <dgm:cxn modelId="{2297DA49-0B45-46C5-8D5D-9835BDB073E4}" srcId="{215D6C10-D476-47C7-ADD5-B1C53EB67C30}" destId="{8FDB994E-4F8D-45CD-9698-CC6BBDFE61A4}" srcOrd="3" destOrd="0" parTransId="{77BE8DA0-1158-4DC9-8698-0FA5D0FB4623}" sibTransId="{C8844646-CDA0-4069-85EB-4203885E16C8}"/>
    <dgm:cxn modelId="{533DFFAD-E836-4460-ACF9-183BE329B0D4}" type="presOf" srcId="{519C7FAC-4D0D-4E89-8648-1041698CEF55}" destId="{8AE1022E-8E36-479F-86D3-52A55B25D7C2}" srcOrd="0" destOrd="0" presId="urn:microsoft.com/office/officeart/2005/8/layout/radial4"/>
    <dgm:cxn modelId="{558C397E-CD5A-4DFD-8CE1-1124CADB60BC}" srcId="{215D6C10-D476-47C7-ADD5-B1C53EB67C30}" destId="{41935313-0765-4F06-B3FA-E959898546B5}" srcOrd="1" destOrd="0" parTransId="{519C7FAC-4D0D-4E89-8648-1041698CEF55}" sibTransId="{F35D3159-E963-44BF-A2B9-11E68D2D29CA}"/>
    <dgm:cxn modelId="{CE58C992-5581-4AF9-8A10-7099F28A2110}" type="presOf" srcId="{99421090-2EF3-405F-A43B-108D9B235414}" destId="{B885D60A-160B-4C39-984C-E262A945C6D7}" srcOrd="0" destOrd="0" presId="urn:microsoft.com/office/officeart/2005/8/layout/radial4"/>
    <dgm:cxn modelId="{CDA4366A-DF86-46A6-AA5D-72C7998C8DF4}" srcId="{7A6C3067-2003-48C8-BB42-AE578A0FFAE3}" destId="{F2A33581-379B-4F08-8D87-07AD62AFB4C1}" srcOrd="0" destOrd="0" parTransId="{4EA53D29-E78A-423C-A5AF-07BAB677B4A0}" sibTransId="{9B522F00-3E24-4DF0-84BC-40A250BC2A39}"/>
    <dgm:cxn modelId="{2EE6CE6B-B5F4-4D7C-9B7F-D325680DD359}" srcId="{99421090-2EF3-405F-A43B-108D9B235414}" destId="{FCDE2710-AEFF-41B4-BB6D-299E0EBAEA51}" srcOrd="1" destOrd="0" parTransId="{210BBFDC-3F93-45FF-95AF-53A3937FF0AA}" sibTransId="{E5457B5A-A3B0-44BE-8760-7FC8C8CA52FC}"/>
    <dgm:cxn modelId="{D3B51644-5D2F-4BC3-B95F-5644418F04D1}" srcId="{99421090-2EF3-405F-A43B-108D9B235414}" destId="{7A6C3067-2003-48C8-BB42-AE578A0FFAE3}" srcOrd="2" destOrd="0" parTransId="{B2FCEA17-3D2A-4943-B830-2E56F82F0B39}" sibTransId="{264AAC18-6821-4723-9BB3-88058460E99C}"/>
    <dgm:cxn modelId="{D4092224-1F1B-495F-BE59-84DD382A7ABE}" srcId="{215D6C10-D476-47C7-ADD5-B1C53EB67C30}" destId="{58F098CD-2E31-4D8F-AB89-25840B315DBE}" srcOrd="2" destOrd="0" parTransId="{BA54D939-50BA-4673-92EE-7E8F3A65D02D}" sibTransId="{5C324100-DF63-465F-B8F9-152B90B715DE}"/>
    <dgm:cxn modelId="{29B0A58A-EC7B-4B39-977E-CA331BA45A17}" type="presOf" srcId="{034570E5-E01B-4302-B705-475C2A7E3F11}" destId="{562A6F2A-7BEB-4DCC-91B5-8BC887D2B54A}" srcOrd="0" destOrd="0" presId="urn:microsoft.com/office/officeart/2005/8/layout/radial4"/>
    <dgm:cxn modelId="{A2A81CFC-EA9D-4A19-8CB5-1A937110B2CD}" type="presOf" srcId="{41935313-0765-4F06-B3FA-E959898546B5}" destId="{9EC3654D-4A85-4406-A636-8811A2125250}" srcOrd="0" destOrd="0" presId="urn:microsoft.com/office/officeart/2005/8/layout/radial4"/>
    <dgm:cxn modelId="{BB0C93BD-649A-417D-888C-C6D4963FCBF3}" type="presParOf" srcId="{B885D60A-160B-4C39-984C-E262A945C6D7}" destId="{D5C7C6B8-30E7-45E5-AF05-2B0CE49C9F5A}" srcOrd="0" destOrd="0" presId="urn:microsoft.com/office/officeart/2005/8/layout/radial4"/>
    <dgm:cxn modelId="{7830E533-972C-4A9F-93FB-F6796F7996E9}" type="presParOf" srcId="{B885D60A-160B-4C39-984C-E262A945C6D7}" destId="{795A7D50-AB1E-4744-86D6-12B3C50744E2}" srcOrd="1" destOrd="0" presId="urn:microsoft.com/office/officeart/2005/8/layout/radial4"/>
    <dgm:cxn modelId="{897183D9-380A-49B1-9A3E-5CE8111F1CC4}" type="presParOf" srcId="{B885D60A-160B-4C39-984C-E262A945C6D7}" destId="{562A6F2A-7BEB-4DCC-91B5-8BC887D2B54A}" srcOrd="2" destOrd="0" presId="urn:microsoft.com/office/officeart/2005/8/layout/radial4"/>
    <dgm:cxn modelId="{383558C5-892B-4B5D-B336-5F048199A823}" type="presParOf" srcId="{B885D60A-160B-4C39-984C-E262A945C6D7}" destId="{8AE1022E-8E36-479F-86D3-52A55B25D7C2}" srcOrd="3" destOrd="0" presId="urn:microsoft.com/office/officeart/2005/8/layout/radial4"/>
    <dgm:cxn modelId="{BA278912-F335-4B2E-8096-17E35C6D653A}" type="presParOf" srcId="{B885D60A-160B-4C39-984C-E262A945C6D7}" destId="{9EC3654D-4A85-4406-A636-8811A2125250}" srcOrd="4" destOrd="0" presId="urn:microsoft.com/office/officeart/2005/8/layout/radial4"/>
    <dgm:cxn modelId="{DA55E78D-CA4F-484B-9C11-9DC445B93278}" type="presParOf" srcId="{B885D60A-160B-4C39-984C-E262A945C6D7}" destId="{1434C42C-9A78-4426-B4E5-8E64B20C5F19}" srcOrd="5" destOrd="0" presId="urn:microsoft.com/office/officeart/2005/8/layout/radial4"/>
    <dgm:cxn modelId="{E1788456-FD1A-4C0B-ADA0-E7D7B5858AF3}" type="presParOf" srcId="{B885D60A-160B-4C39-984C-E262A945C6D7}" destId="{00F35CD1-A7A9-4387-95A8-BB9F64AC2622}" srcOrd="6" destOrd="0" presId="urn:microsoft.com/office/officeart/2005/8/layout/radial4"/>
    <dgm:cxn modelId="{2DFAA7AB-EAB5-4F42-9F69-DFB60F951D07}" type="presParOf" srcId="{B885D60A-160B-4C39-984C-E262A945C6D7}" destId="{7E7A1BD4-7A2F-4511-B42A-C74CD702450B}" srcOrd="7" destOrd="0" presId="urn:microsoft.com/office/officeart/2005/8/layout/radial4"/>
    <dgm:cxn modelId="{0F173394-7A59-4CCC-8737-8B71E6B9BBD8}" type="presParOf" srcId="{B885D60A-160B-4C39-984C-E262A945C6D7}" destId="{6F792CF1-E976-4EAF-B999-3D413A5FCF3E}" srcOrd="8" destOrd="0" presId="urn:microsoft.com/office/officeart/2005/8/layout/radial4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C7C6B8-30E7-45E5-AF05-2B0CE49C9F5A}">
      <dsp:nvSpPr>
        <dsp:cNvPr id="0" name=""/>
        <dsp:cNvSpPr/>
      </dsp:nvSpPr>
      <dsp:spPr>
        <a:xfrm>
          <a:off x="2216825" y="2151108"/>
          <a:ext cx="2812187" cy="2079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i="1" kern="1200" dirty="0" err="1" smtClean="0">
              <a:latin typeface="Calibri" pitchFamily="34" charset="0"/>
              <a:cs typeface="Calibri" pitchFamily="34" charset="0"/>
            </a:rPr>
            <a:t>Haragadde</a:t>
          </a:r>
          <a:r>
            <a:rPr lang="en-IN" sz="1800" b="1" i="1" kern="1200" dirty="0" smtClean="0">
              <a:latin typeface="Calibri" pitchFamily="34" charset="0"/>
              <a:cs typeface="Calibri" pitchFamily="34" charset="0"/>
            </a:rPr>
            <a:t> Cluster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i="1" u="none" kern="1200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800" b="0" i="0" u="none" kern="1200" dirty="0" smtClean="0">
              <a:effectLst/>
              <a:latin typeface="Calibri" pitchFamily="34" charset="0"/>
              <a:cs typeface="Calibri" pitchFamily="34" charset="0"/>
            </a:rPr>
            <a:t> 14960 HHs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0" i="0" u="none" kern="1200" dirty="0" smtClean="0">
              <a:effectLst/>
              <a:latin typeface="Calibri" pitchFamily="34" charset="0"/>
              <a:cs typeface="Calibri" pitchFamily="34" charset="0"/>
            </a:rPr>
            <a:t>- 75% Decadal GR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0" i="0" u="none" kern="1200" dirty="0" smtClean="0">
              <a:effectLst/>
              <a:latin typeface="Calibri" pitchFamily="34" charset="0"/>
              <a:cs typeface="Calibri" pitchFamily="34" charset="0"/>
            </a:rPr>
            <a:t>- Area 6432.9 Ha</a:t>
          </a:r>
          <a:endParaRPr lang="en-IN" sz="1800" b="1" i="1" kern="1200" dirty="0">
            <a:latin typeface="Calibri" pitchFamily="34" charset="0"/>
            <a:cs typeface="Calibri" pitchFamily="34" charset="0"/>
          </a:endParaRPr>
        </a:p>
      </dsp:txBody>
      <dsp:txXfrm>
        <a:off x="2216825" y="2151108"/>
        <a:ext cx="2812187" cy="2079098"/>
      </dsp:txXfrm>
    </dsp:sp>
    <dsp:sp modelId="{795A7D50-AB1E-4744-86D6-12B3C50744E2}">
      <dsp:nvSpPr>
        <dsp:cNvPr id="0" name=""/>
        <dsp:cNvSpPr/>
      </dsp:nvSpPr>
      <dsp:spPr>
        <a:xfrm rot="12972036">
          <a:off x="1449263" y="1755659"/>
          <a:ext cx="1235636" cy="592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A6F2A-7BEB-4DCC-91B5-8BC887D2B54A}">
      <dsp:nvSpPr>
        <dsp:cNvPr id="0" name=""/>
        <dsp:cNvSpPr/>
      </dsp:nvSpPr>
      <dsp:spPr>
        <a:xfrm>
          <a:off x="500156" y="896981"/>
          <a:ext cx="2136749" cy="15801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GP1: </a:t>
          </a:r>
          <a:r>
            <a:rPr lang="en-IN" sz="1600" b="1" i="1" u="none" kern="1200" dirty="0" err="1" smtClean="0">
              <a:effectLst/>
              <a:latin typeface="Calibri" pitchFamily="34" charset="0"/>
              <a:cs typeface="Calibri" pitchFamily="34" charset="0"/>
            </a:rPr>
            <a:t>Haragadde</a:t>
          </a:r>
          <a:endParaRPr lang="en-IN" sz="1600" b="1" i="1" u="none" kern="1200" dirty="0" smtClean="0">
            <a:effectLst/>
            <a:latin typeface="Calibri" pitchFamily="34" charset="0"/>
            <a:cs typeface="Calibri" pitchFamily="34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 4040 HHs</a:t>
          </a: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- 88% Decadal GR</a:t>
          </a: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Area 1328.19 Ha</a:t>
          </a:r>
          <a:endParaRPr lang="en-IN" sz="1600" b="0" i="0" u="none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500156" y="896981"/>
        <a:ext cx="2136749" cy="1580114"/>
      </dsp:txXfrm>
    </dsp:sp>
    <dsp:sp modelId="{8AE1022E-8E36-479F-86D3-52A55B25D7C2}">
      <dsp:nvSpPr>
        <dsp:cNvPr id="0" name=""/>
        <dsp:cNvSpPr/>
      </dsp:nvSpPr>
      <dsp:spPr>
        <a:xfrm rot="8877858">
          <a:off x="1358140" y="3928490"/>
          <a:ext cx="1224316" cy="592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032172"/>
            <a:satOff val="10348"/>
            <a:lumOff val="-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3654D-4A85-4406-A636-8811A2125250}">
      <dsp:nvSpPr>
        <dsp:cNvPr id="0" name=""/>
        <dsp:cNvSpPr/>
      </dsp:nvSpPr>
      <dsp:spPr>
        <a:xfrm>
          <a:off x="389425" y="3759422"/>
          <a:ext cx="2123871" cy="1580114"/>
        </a:xfrm>
        <a:prstGeom prst="roundRect">
          <a:avLst>
            <a:gd name="adj" fmla="val 10000"/>
          </a:avLst>
        </a:prstGeom>
        <a:solidFill>
          <a:schemeClr val="accent5">
            <a:hueOff val="-1032172"/>
            <a:satOff val="10348"/>
            <a:lumOff val="-71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GP 2: </a:t>
          </a:r>
          <a:r>
            <a:rPr lang="en-IN" sz="1600" b="1" i="1" u="none" kern="1200" dirty="0" err="1" smtClean="0">
              <a:effectLst/>
              <a:latin typeface="Calibri" pitchFamily="34" charset="0"/>
              <a:cs typeface="Calibri" pitchFamily="34" charset="0"/>
            </a:rPr>
            <a:t>Hennagara</a:t>
          </a:r>
          <a:endParaRPr lang="en-IN" sz="1600" b="1" i="1" u="none" kern="1200" dirty="0" smtClean="0">
            <a:effectLst/>
            <a:latin typeface="Calibri" pitchFamily="34" charset="0"/>
            <a:cs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 4741 HHs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- 87% Decadal GR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Area 1570.71 Ha</a:t>
          </a:r>
          <a:endParaRPr lang="en-IN" sz="1600" b="1" i="1" u="none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389425" y="3759422"/>
        <a:ext cx="2123871" cy="1580114"/>
      </dsp:txXfrm>
    </dsp:sp>
    <dsp:sp modelId="{1434C42C-9A78-4426-B4E5-8E64B20C5F19}">
      <dsp:nvSpPr>
        <dsp:cNvPr id="0" name=""/>
        <dsp:cNvSpPr/>
      </dsp:nvSpPr>
      <dsp:spPr>
        <a:xfrm rot="19592495">
          <a:off x="4627728" y="1811039"/>
          <a:ext cx="1269065" cy="592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064345"/>
            <a:satOff val="20696"/>
            <a:lumOff val="-143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35CD1-A7A9-4387-95A8-BB9F64AC2622}">
      <dsp:nvSpPr>
        <dsp:cNvPr id="0" name=""/>
        <dsp:cNvSpPr/>
      </dsp:nvSpPr>
      <dsp:spPr>
        <a:xfrm>
          <a:off x="4662849" y="967415"/>
          <a:ext cx="2257588" cy="1580114"/>
        </a:xfrm>
        <a:prstGeom prst="roundRect">
          <a:avLst>
            <a:gd name="adj" fmla="val 10000"/>
          </a:avLst>
        </a:prstGeom>
        <a:solidFill>
          <a:schemeClr val="accent5">
            <a:hueOff val="-2064345"/>
            <a:satOff val="20696"/>
            <a:lumOff val="-14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GP 3: </a:t>
          </a:r>
          <a:r>
            <a:rPr lang="en-IN" sz="1600" b="1" i="1" u="none" kern="1200" dirty="0" err="1" smtClean="0">
              <a:effectLst/>
              <a:latin typeface="Calibri" pitchFamily="34" charset="0"/>
              <a:cs typeface="Calibri" pitchFamily="34" charset="0"/>
            </a:rPr>
            <a:t>Hulimangala</a:t>
          </a:r>
          <a:endParaRPr lang="en-IN" sz="1600" b="1" i="1" u="none" kern="1200" dirty="0" smtClean="0">
            <a:effectLst/>
            <a:latin typeface="Calibri" pitchFamily="34" charset="0"/>
            <a:cs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  <a:latin typeface="Calibri" pitchFamily="34" charset="0"/>
              <a:cs typeface="Calibri" pitchFamily="34" charset="0"/>
            </a:rPr>
            <a:t>-</a:t>
          </a: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 4280 HHs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- 72% Decadal GR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  <a:latin typeface="Calibri" pitchFamily="34" charset="0"/>
              <a:cs typeface="Calibri" pitchFamily="34" charset="0"/>
            </a:rPr>
            <a:t>- Area 1931.04 Ha</a:t>
          </a:r>
          <a:endParaRPr lang="en-IN" sz="1600" b="1" i="1" u="none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4662849" y="967415"/>
        <a:ext cx="2257588" cy="1580114"/>
      </dsp:txXfrm>
    </dsp:sp>
    <dsp:sp modelId="{7E7A1BD4-7A2F-4511-B42A-C74CD702450B}">
      <dsp:nvSpPr>
        <dsp:cNvPr id="0" name=""/>
        <dsp:cNvSpPr/>
      </dsp:nvSpPr>
      <dsp:spPr>
        <a:xfrm rot="1887847">
          <a:off x="4676020" y="3924357"/>
          <a:ext cx="1260051" cy="592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096517"/>
            <a:satOff val="31044"/>
            <a:lumOff val="-2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92CF1-E976-4EAF-B999-3D413A5FCF3E}">
      <dsp:nvSpPr>
        <dsp:cNvPr id="0" name=""/>
        <dsp:cNvSpPr/>
      </dsp:nvSpPr>
      <dsp:spPr>
        <a:xfrm>
          <a:off x="4613802" y="3759422"/>
          <a:ext cx="2459270" cy="1580114"/>
        </a:xfrm>
        <a:prstGeom prst="roundRect">
          <a:avLst>
            <a:gd name="adj" fmla="val 10000"/>
          </a:avLst>
        </a:prstGeom>
        <a:solidFill>
          <a:schemeClr val="accent5">
            <a:hueOff val="-3096517"/>
            <a:satOff val="31044"/>
            <a:lumOff val="-2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smtClean="0">
              <a:effectLst/>
            </a:rPr>
            <a:t>GP </a:t>
          </a:r>
          <a:r>
            <a:rPr lang="en-IN" sz="1600" b="1" i="1" u="none" kern="1200" smtClean="0">
              <a:effectLst/>
            </a:rPr>
            <a:t>4: </a:t>
          </a:r>
          <a:r>
            <a:rPr lang="en-IN" sz="1600" b="1" i="1" u="none" kern="1200" dirty="0" err="1" smtClean="0">
              <a:effectLst/>
              <a:latin typeface="Calibri" pitchFamily="34" charset="0"/>
              <a:cs typeface="Calibri" pitchFamily="34" charset="0"/>
            </a:rPr>
            <a:t>Byagadadenahalli</a:t>
          </a:r>
          <a:endParaRPr lang="en-IN" sz="1600" b="1" i="1" u="none" kern="1200" dirty="0" smtClean="0">
            <a:effectLst/>
            <a:latin typeface="Calibri" pitchFamily="34" charset="0"/>
            <a:cs typeface="Calibri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i="1" u="none" kern="1200" dirty="0" smtClean="0">
              <a:effectLst/>
            </a:rPr>
            <a:t>-</a:t>
          </a:r>
          <a:r>
            <a:rPr lang="en-IN" sz="1600" b="0" i="0" u="none" kern="1200" dirty="0" smtClean="0">
              <a:effectLst/>
            </a:rPr>
            <a:t> 1899 HHs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</a:rPr>
            <a:t>- 41% Decadal GR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0" i="0" u="none" kern="1200" dirty="0" smtClean="0">
              <a:effectLst/>
            </a:rPr>
            <a:t>- Area 1603.02 Ha</a:t>
          </a:r>
          <a:endParaRPr lang="en-IN" sz="1600" b="1" i="1" u="none" kern="1200" dirty="0">
            <a:effectLst/>
          </a:endParaRPr>
        </a:p>
      </dsp:txBody>
      <dsp:txXfrm>
        <a:off x="4613802" y="3759422"/>
        <a:ext cx="2459270" cy="158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D93B-6F22-4D2D-AD3F-AFCB46B54EC2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3588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F4552-B3B5-4C93-BE99-2372585CA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72E1-E0ED-4581-ABF6-0EBC68AFDFA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7550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1368-E29E-47F7-9D14-7BCD9EA8B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B9EBBA-996F-894A-B54A-D6246ED52CEA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C52C72-DE31-F449-A4ED-4C594FD91407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62726E-379B-B349-9EED-81ED093FA806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A1323-8D79-1946-B0D7-40001CF92E9D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FA1846-DA80-1C48-A609-854EA85C59AD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302355-E14B-8545-A8F8-0FE83CC9D524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640F58-564D-2B4F-AE67-E407BA4FCF45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3A34C8-038E-2045-AF43-DF7DBB8E0E9E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18C68F-D26B-8F47-958C-23B49CF8A634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DF5E60-9974-AC48-9591-99C2BB44B7CF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8C79C5D-2A6F-F04D-97DA-BEF2467B64E4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9B482E8-6E0E-1B4F-B1FD-C69DB9E858D9}" type="datetimeFigureOut">
              <a:rPr lang="en-US" smtClean="0"/>
              <a:pPr/>
              <a:t>6/24/2019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11030"/>
            <a:ext cx="9144000" cy="27790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1571279"/>
            <a:ext cx="9144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HARAGADDE CLUSTER</a:t>
            </a:r>
          </a:p>
          <a:p>
            <a:pPr algn="ctr"/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Bangalore Urban </a:t>
            </a:r>
            <a:r>
              <a:rPr lang="en-IN" sz="4000" b="1" dirty="0" err="1" smtClean="0">
                <a:latin typeface="Calibri" pitchFamily="34" charset="0"/>
                <a:cs typeface="Calibri" pitchFamily="34" charset="0"/>
              </a:rPr>
              <a:t>Zilla</a:t>
            </a:r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IN" sz="4000" b="1" dirty="0" err="1" smtClean="0">
                <a:latin typeface="Calibri" pitchFamily="34" charset="0"/>
                <a:cs typeface="Calibri" pitchFamily="34" charset="0"/>
              </a:rPr>
              <a:t>Panchayath</a:t>
            </a:r>
            <a:endParaRPr lang="en-IN" sz="40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IN" sz="4000" b="1" dirty="0" err="1" smtClean="0">
                <a:latin typeface="Calibri" pitchFamily="34" charset="0"/>
                <a:cs typeface="Calibri" pitchFamily="34" charset="0"/>
              </a:rPr>
              <a:t>Anekal</a:t>
            </a:r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IN" sz="4000" b="1" dirty="0" err="1" smtClean="0">
                <a:latin typeface="Calibri" pitchFamily="34" charset="0"/>
                <a:cs typeface="Calibri" pitchFamily="34" charset="0"/>
              </a:rPr>
              <a:t>Taluk</a:t>
            </a:r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IN" sz="4000" b="1" dirty="0" err="1" smtClean="0">
                <a:latin typeface="Calibri" pitchFamily="34" charset="0"/>
                <a:cs typeface="Calibri" pitchFamily="34" charset="0"/>
              </a:rPr>
              <a:t>Panchayath</a:t>
            </a:r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 - Karnataka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563471"/>
            <a:ext cx="9144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541107" y="60896"/>
            <a:ext cx="2061783" cy="1102785"/>
            <a:chOff x="3541107" y="284884"/>
            <a:chExt cx="2061783" cy="1102785"/>
          </a:xfrm>
        </p:grpSpPr>
        <p:pic>
          <p:nvPicPr>
            <p:cNvPr id="1026" name="Picture 2" descr="govt_of_india_logo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441"/>
            <a:stretch>
              <a:fillRect/>
            </a:stretch>
          </p:blipFill>
          <p:spPr bwMode="auto">
            <a:xfrm>
              <a:off x="4287649" y="284884"/>
              <a:ext cx="568700" cy="77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541107" y="1069697"/>
              <a:ext cx="2061783" cy="317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00" algn="ctr">
                <a:lnSpc>
                  <a:spcPct val="115000"/>
                </a:lnSpc>
                <a:spcBef>
                  <a:spcPts val="835"/>
                </a:spcBef>
                <a:spcAft>
                  <a:spcPts val="0"/>
                </a:spcAft>
                <a:tabLst>
                  <a:tab pos="5740400" algn="r"/>
                </a:tabLst>
              </a:pPr>
              <a:r>
                <a:rPr lang="en-IN" sz="14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Government of India</a:t>
              </a:r>
              <a:endParaRPr lang="en-IN" sz="1100" dirty="0">
                <a:solidFill>
                  <a:schemeClr val="bg1"/>
                </a:solidFill>
                <a:effectLst/>
                <a:ea typeface="Candara" panose="020E0502030303020204" pitchFamily="34" charset="0"/>
                <a:cs typeface="Candara" panose="020E0502030303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4009495"/>
            <a:ext cx="9144000" cy="19662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63500" algn="ctr">
              <a:lnSpc>
                <a:spcPct val="115000"/>
              </a:lnSpc>
              <a:spcBef>
                <a:spcPts val="835"/>
              </a:spcBef>
              <a:spcAft>
                <a:spcPts val="0"/>
              </a:spcAft>
              <a:tabLst>
                <a:tab pos="5740400" algn="r"/>
              </a:tabLst>
            </a:pPr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National Level Workshop  on experience sharing by elected representatives from SPMRM Clusters</a:t>
            </a:r>
            <a:endParaRPr lang="en-IN" sz="3600" b="1" dirty="0">
              <a:solidFill>
                <a:schemeClr val="bg1"/>
              </a:solidFill>
              <a:latin typeface="Calibri" pitchFamily="34" charset="0"/>
              <a:ea typeface="Candara" panose="020E0502030303020204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0944" y="6096000"/>
            <a:ext cx="504305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DATE 24</a:t>
            </a:r>
            <a:r>
              <a:rPr lang="en-US" sz="24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June 2019 at New Delhi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9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9491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55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fr-FR" sz="3600" dirty="0" err="1" smtClean="0"/>
              <a:t>Sanitation</a:t>
            </a:r>
            <a:r>
              <a:rPr lang="fr-FR" sz="3600" dirty="0" smtClean="0"/>
              <a:t>  </a:t>
            </a:r>
            <a:r>
              <a:rPr lang="fr-FR" sz="3600" dirty="0" err="1" smtClean="0"/>
              <a:t>Solid</a:t>
            </a:r>
            <a:r>
              <a:rPr lang="fr-FR" sz="3600" dirty="0" smtClean="0"/>
              <a:t> &amp; </a:t>
            </a:r>
            <a:r>
              <a:rPr lang="fr-FR" sz="3600" dirty="0" err="1" smtClean="0"/>
              <a:t>Liquid</a:t>
            </a:r>
            <a:r>
              <a:rPr lang="fr-FR" sz="3600" dirty="0" smtClean="0"/>
              <a:t> </a:t>
            </a:r>
            <a:r>
              <a:rPr lang="fr-FR" sz="3600" dirty="0" err="1" smtClean="0"/>
              <a:t>Waste</a:t>
            </a:r>
            <a:r>
              <a:rPr lang="fr-FR" sz="3600" dirty="0" smtClean="0"/>
              <a:t> Management </a:t>
            </a:r>
            <a:endParaRPr lang="fr-FR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70218"/>
            <a:ext cx="48075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000" dirty="0" smtClean="0"/>
              <a:t>All 4 GPs are declared as Open Defecation Free GPs</a:t>
            </a:r>
            <a:br>
              <a:rPr lang="en-US" sz="2000" dirty="0" smtClean="0"/>
            </a:br>
            <a:r>
              <a:rPr lang="en-US" sz="2000" dirty="0" smtClean="0"/>
              <a:t>Construction of Community Toilets</a:t>
            </a:r>
          </a:p>
          <a:p>
            <a:pPr fontAlgn="ctr">
              <a:lnSpc>
                <a:spcPct val="150000"/>
              </a:lnSpc>
            </a:pPr>
            <a:r>
              <a:rPr lang="en-US" sz="2000" dirty="0" smtClean="0"/>
              <a:t>Construction of UGDs in all the villages</a:t>
            </a:r>
          </a:p>
          <a:p>
            <a:pPr fontAlgn="ctr">
              <a:lnSpc>
                <a:spcPct val="150000"/>
              </a:lnSpc>
            </a:pPr>
            <a:r>
              <a:rPr lang="en-US" sz="2000" dirty="0" smtClean="0"/>
              <a:t>Land for Four STPs has been identified and tendering process is on.  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05744" y="1094508"/>
          <a:ext cx="4738255" cy="2493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3"/>
                <a:gridCol w="817418"/>
                <a:gridCol w="803564"/>
                <a:gridCol w="1005839"/>
                <a:gridCol w="947651"/>
              </a:tblGrid>
              <a:tr h="1633881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59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23.90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16.90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2.18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40" y="997527"/>
            <a:ext cx="3850223" cy="29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Content Placeholder 7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754581"/>
            <a:ext cx="3640829" cy="4502727"/>
          </a:xfrm>
          <a:prstGeom prst="rect">
            <a:avLst/>
          </a:prstGeom>
          <a:ln>
            <a:noFill/>
            <a:prstDash val="sysDash"/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9491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Access to Village Street with Drains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4170219"/>
            <a:ext cx="32835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dirty="0" smtClean="0"/>
              <a:t>Construction of New Drains in all GPs</a:t>
            </a:r>
            <a:br>
              <a:rPr lang="en-US" sz="2400" dirty="0" smtClean="0"/>
            </a:br>
            <a:r>
              <a:rPr lang="en-US" sz="2400" dirty="0" smtClean="0"/>
              <a:t>Construction of village connectivity roads 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6.30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4.36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1.94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12.54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99" y="997527"/>
            <a:ext cx="3768192" cy="281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973" y="4087091"/>
            <a:ext cx="4838227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9491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       Inter Village  roads Connectivity 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4170219"/>
            <a:ext cx="3283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400" dirty="0" smtClean="0"/>
              <a:t>Laying of about 29 </a:t>
            </a:r>
            <a:r>
              <a:rPr lang="en-US" sz="2400" dirty="0" err="1" smtClean="0"/>
              <a:t>kms</a:t>
            </a:r>
            <a:r>
              <a:rPr lang="en-US" sz="2400" dirty="0" smtClean="0"/>
              <a:t> of link roads between villages.</a:t>
            </a:r>
          </a:p>
          <a:p>
            <a:pPr fontAlgn="ctr">
              <a:lnSpc>
                <a:spcPct val="150000"/>
              </a:lnSpc>
            </a:pPr>
            <a:r>
              <a:rPr lang="en-US" sz="2400" dirty="0" smtClean="0"/>
              <a:t> Construction of village connectivity roads 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5.42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3.80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1.62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3.84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Content Placeholder 7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71" y="1108362"/>
            <a:ext cx="3602182" cy="2897881"/>
          </a:xfrm>
          <a:prstGeom prst="rect">
            <a:avLst/>
          </a:prstGeom>
        </p:spPr>
      </p:pic>
      <p:pic>
        <p:nvPicPr>
          <p:cNvPr id="13" name="Content Placeholder 6" descr="IMG_0002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2509" y="3990109"/>
            <a:ext cx="4627418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55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                                   Health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1.56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1.56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0.57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1080653"/>
            <a:ext cx="3092712" cy="30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855" y="4267199"/>
            <a:ext cx="2770909" cy="311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4253346"/>
            <a:ext cx="2641600" cy="308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7092" y="4350328"/>
            <a:ext cx="328352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24/7 PHC 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Up-gradation of diagnostic lab with CSR support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Providing ambulance services under NHM  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55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Village Street Light and Sustainable Energy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1.94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0.87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1.07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1.92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73" y="1080655"/>
            <a:ext cx="3671454" cy="322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364" y="4184073"/>
            <a:ext cx="4951025" cy="340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1" y="4364183"/>
            <a:ext cx="328352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Providing LED lighting through out the villages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IVRS help line for registering breakdown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 Provision for 4 Roof top Solar generation units at GPs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1274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                  Up gradation of Schools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10.79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7.57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3.22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27" y="1080654"/>
            <a:ext cx="3729595" cy="278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MYTHRI\Desktop\Rurban Mission_Delhi meet\New folder\SB1_9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527" y="4184073"/>
            <a:ext cx="3279690" cy="3325091"/>
          </a:xfrm>
          <a:prstGeom prst="rect">
            <a:avLst/>
          </a:prstGeom>
          <a:noFill/>
        </p:spPr>
      </p:pic>
      <p:pic>
        <p:nvPicPr>
          <p:cNvPr id="13" name="Picture 2" descr="C:\Users\MYTHRI\Desktop\Rurban Mission_Delhi meet\New folder\SB1_9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6873" y="4267200"/>
            <a:ext cx="2977592" cy="3241963"/>
          </a:xfrm>
          <a:prstGeom prst="rect">
            <a:avLst/>
          </a:prstGeom>
          <a:noFill/>
        </p:spPr>
      </p:pic>
      <p:pic>
        <p:nvPicPr>
          <p:cNvPr id="14" name="Picture 4" descr="C:\Users\MYTHRI\Desktop\Rurban Mission_Delhi meet\New folder\SB1_9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612" y="4294910"/>
            <a:ext cx="2296296" cy="3186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03565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10252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                  Digital Literacy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087091" y="1094509"/>
          <a:ext cx="4821382" cy="245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00"/>
                <a:gridCol w="831759"/>
                <a:gridCol w="817662"/>
                <a:gridCol w="1023485"/>
                <a:gridCol w="964276"/>
              </a:tblGrid>
              <a:tr h="160665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4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3.71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3.31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0.40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MYTHRI\Desktop\Rurban Mission_Delhi meet\New folder\SB1_9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64" y="1108362"/>
            <a:ext cx="2992582" cy="3187669"/>
          </a:xfrm>
          <a:prstGeom prst="rect">
            <a:avLst/>
          </a:prstGeom>
          <a:noFill/>
        </p:spPr>
      </p:pic>
      <p:pic>
        <p:nvPicPr>
          <p:cNvPr id="15" name="Picture 3" descr="C:\Users\MYTHRI\Desktop\Rurban Mission_Delhi meet\New folder\SB1_9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255" y="4502602"/>
            <a:ext cx="4405745" cy="31451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0218" y="4655127"/>
            <a:ext cx="38931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About 100 Common Services  under one roof.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One stop facility for payment of amenities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Servicing for RTE, Job Applications for youth etc., </a:t>
            </a:r>
          </a:p>
        </p:txBody>
      </p:sp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9133598" cy="8740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7971" y="144639"/>
            <a:ext cx="833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prstClr val="white"/>
                </a:solidFill>
              </a:rPr>
              <a:t>O&amp;M AGENCIES </a:t>
            </a:r>
            <a:endParaRPr lang="en-IN" sz="3200" b="1" dirty="0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9819142"/>
              </p:ext>
            </p:extLst>
          </p:nvPr>
        </p:nvGraphicFramePr>
        <p:xfrm>
          <a:off x="0" y="810325"/>
          <a:ext cx="9144000" cy="618600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949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56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177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95732"/>
              </a:tblGrid>
              <a:tr h="3897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Sl. No.</a:t>
                      </a:r>
                      <a:endParaRPr lang="en-IN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Component</a:t>
                      </a:r>
                      <a:endParaRPr lang="en-IN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</a:rPr>
                        <a:t>O&amp;M Agencies</a:t>
                      </a:r>
                      <a:endParaRPr lang="en-IN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</a:rPr>
                        <a:t>WAY Forward</a:t>
                      </a:r>
                      <a:endParaRPr lang="en-IN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1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24x7 Piped Water Supply 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Gram </a:t>
                      </a:r>
                      <a:r>
                        <a:rPr lang="en-IN" sz="1500" kern="1200" dirty="0" err="1" smtClean="0">
                          <a:effectLst/>
                        </a:rPr>
                        <a:t>panchayat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Ensure</a:t>
                      </a:r>
                      <a:r>
                        <a:rPr lang="en-IN" sz="1500" kern="1200" baseline="0" dirty="0" smtClean="0">
                          <a:effectLst/>
                        </a:rPr>
                        <a:t> revenues from installation of water meters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746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2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Sanitation 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User/ Citizens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Usage</a:t>
                      </a:r>
                      <a:r>
                        <a:rPr lang="en-IN" sz="1500" kern="1200" baseline="0" dirty="0" smtClean="0">
                          <a:effectLst/>
                        </a:rPr>
                        <a:t> &amp; Sustainability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3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Solid and liquid waste management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kern="1200" dirty="0" smtClean="0">
                          <a:effectLst/>
                        </a:rPr>
                        <a:t>Gram </a:t>
                      </a:r>
                      <a:r>
                        <a:rPr lang="en-IN" sz="1500" kern="1200" dirty="0" err="1" smtClean="0">
                          <a:effectLst/>
                        </a:rPr>
                        <a:t>panchayat</a:t>
                      </a:r>
                      <a:endParaRPr lang="en-IN" sz="1500" kern="1200" dirty="0" smtClean="0">
                        <a:effectLst/>
                      </a:endParaRPr>
                    </a:p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IEC/ User</a:t>
                      </a:r>
                      <a:r>
                        <a:rPr lang="en-IN" sz="1500" kern="1200" baseline="0" dirty="0" smtClean="0">
                          <a:effectLst/>
                        </a:rPr>
                        <a:t> fee collection &amp; Sustainability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4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Access to village street with </a:t>
                      </a:r>
                      <a:r>
                        <a:rPr lang="en-US" sz="1500" kern="1200" dirty="0" smtClean="0">
                          <a:effectLst/>
                        </a:rPr>
                        <a:t>drains 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PRED/GP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Proper maintenance</a:t>
                      </a:r>
                      <a:r>
                        <a:rPr lang="en-IN" sz="1500" kern="1200" baseline="0" dirty="0" smtClean="0">
                          <a:effectLst/>
                        </a:rPr>
                        <a:t> &amp; ensure community awareness on usage 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5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Village streets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kern="1200" dirty="0" smtClean="0">
                          <a:effectLst/>
                        </a:rPr>
                        <a:t>Gram </a:t>
                      </a:r>
                      <a:r>
                        <a:rPr lang="en-IN" sz="1500" kern="1200" dirty="0" err="1" smtClean="0">
                          <a:effectLst/>
                        </a:rPr>
                        <a:t>panchayat</a:t>
                      </a:r>
                      <a:endParaRPr lang="en-IN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kern="1200" dirty="0" smtClean="0">
                          <a:effectLst/>
                        </a:rPr>
                        <a:t>Proper maintenance</a:t>
                      </a:r>
                      <a:r>
                        <a:rPr lang="en-IN" sz="1500" kern="1200" baseline="0" dirty="0" smtClean="0">
                          <a:effectLst/>
                        </a:rPr>
                        <a:t> &amp; ensure community awareness on usage </a:t>
                      </a:r>
                      <a:endParaRPr lang="en-IN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6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Inter village connectivity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PRED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kern="1200" dirty="0" smtClean="0">
                          <a:effectLst/>
                        </a:rPr>
                        <a:t>Proper maintenance</a:t>
                      </a:r>
                      <a:r>
                        <a:rPr lang="en-IN" sz="1500" kern="1200" baseline="0" dirty="0" smtClean="0">
                          <a:effectLst/>
                        </a:rPr>
                        <a:t> &amp; ensure community awareness on usage </a:t>
                      </a:r>
                      <a:endParaRPr lang="en-IN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7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Up gradation </a:t>
                      </a:r>
                      <a:r>
                        <a:rPr lang="en-US" sz="1500" kern="1200" dirty="0">
                          <a:effectLst/>
                        </a:rPr>
                        <a:t>of primary, secondary, higher Education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Education dept., gram </a:t>
                      </a:r>
                      <a:r>
                        <a:rPr lang="en-US" sz="1500" kern="1200" dirty="0" err="1" smtClean="0">
                          <a:effectLst/>
                        </a:rPr>
                        <a:t>panchayat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kern="1200" dirty="0" smtClean="0">
                          <a:effectLst/>
                        </a:rPr>
                        <a:t>Proper maintenance</a:t>
                      </a:r>
                      <a:r>
                        <a:rPr lang="en-IN" sz="1500" kern="1200" baseline="0" dirty="0" smtClean="0">
                          <a:effectLst/>
                        </a:rPr>
                        <a:t> &amp; ensure community awareness on usage </a:t>
                      </a:r>
                      <a:endParaRPr lang="en-IN" sz="15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02551">
                <a:tc>
                  <a:txBody>
                    <a:bodyPr/>
                    <a:lstStyle/>
                    <a:p>
                      <a:pPr marL="0" algn="ctr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8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Health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KRHDP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Awareness building &amp; Sustainable</a:t>
                      </a:r>
                      <a:r>
                        <a:rPr lang="en-IN" sz="1500" kern="1200" baseline="0" dirty="0" smtClean="0">
                          <a:effectLst/>
                        </a:rPr>
                        <a:t> maintenance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16" marR="65616" marT="16547" marB="16547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286">
                <a:tc>
                  <a:txBody>
                    <a:bodyPr/>
                    <a:lstStyle/>
                    <a:p>
                      <a:pPr marL="0" algn="ctr" defTabSz="3429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 9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64800" marT="18000" marB="18000" anchor="ctr"/>
                </a:tc>
                <a:tc>
                  <a:txBody>
                    <a:bodyPr/>
                    <a:lstStyle/>
                    <a:p>
                      <a:pPr marL="0" algn="l" defTabSz="3429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Agriculture 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64800" marT="18000" marB="18000" anchor="ctr"/>
                </a:tc>
                <a:tc>
                  <a:txBody>
                    <a:bodyPr/>
                    <a:lstStyle/>
                    <a:p>
                      <a:pPr marL="0" algn="l" defTabSz="3429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>
                          <a:effectLst/>
                        </a:rPr>
                        <a:t>Agriculture dept.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64800" marT="18000" marB="18000" anchor="ctr"/>
                </a:tc>
                <a:tc>
                  <a:txBody>
                    <a:bodyPr/>
                    <a:lstStyle/>
                    <a:p>
                      <a:pPr marL="0" algn="l" defTabSz="3429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N" sz="1500" kern="1200" dirty="0" smtClean="0">
                          <a:effectLst/>
                        </a:rPr>
                        <a:t>Market Linkage</a:t>
                      </a:r>
                      <a:endParaRPr lang="en-IN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64800" marT="18000" marB="1800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936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19" y="0"/>
            <a:ext cx="8412481" cy="8740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089" y="144639"/>
            <a:ext cx="89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3200" b="1" dirty="0" smtClean="0">
                <a:solidFill>
                  <a:prstClr val="white"/>
                </a:solidFill>
              </a:rPr>
              <a:t>LAND USE AND SPATIAL PLANNING</a:t>
            </a:r>
            <a:endParaRPr lang="en-IN" sz="3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3859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sz="3200" b="1" dirty="0" smtClean="0">
                <a:solidFill>
                  <a:prstClr val="white"/>
                </a:solidFill>
              </a:rPr>
              <a:t>03</a:t>
            </a:r>
            <a:endParaRPr lang="en-IN" sz="3200" b="1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5758" y="2452890"/>
            <a:ext cx="5207857" cy="4200337"/>
            <a:chOff x="3169919" y="1226457"/>
            <a:chExt cx="5699125" cy="4695825"/>
          </a:xfrm>
        </p:grpSpPr>
        <p:grpSp>
          <p:nvGrpSpPr>
            <p:cNvPr id="5" name="Group 78"/>
            <p:cNvGrpSpPr>
              <a:grpSpLocks/>
            </p:cNvGrpSpPr>
            <p:nvPr/>
          </p:nvGrpSpPr>
          <p:grpSpPr bwMode="auto">
            <a:xfrm>
              <a:off x="3169919" y="1226457"/>
              <a:ext cx="5699125" cy="4695825"/>
              <a:chOff x="0" y="0"/>
              <a:chExt cx="81559" cy="67214"/>
            </a:xfrm>
          </p:grpSpPr>
          <p:pic>
            <p:nvPicPr>
              <p:cNvPr id="4099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696" t="11392" r="25630" b="5344"/>
              <a:stretch>
                <a:fillRect/>
              </a:stretch>
            </p:blipFill>
            <p:spPr bwMode="auto">
              <a:xfrm>
                <a:off x="0" y="0"/>
                <a:ext cx="81559" cy="6721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B9BD5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E7E6E6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25565" cy="25933"/>
                <a:chOff x="-4710" y="0"/>
                <a:chExt cx="27726" cy="28130"/>
              </a:xfrm>
            </p:grpSpPr>
            <p:pic>
              <p:nvPicPr>
                <p:cNvPr id="76" name="Picture 76" descr="Village cluster-0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5714" t="6987" r="6319"/>
                <a:stretch>
                  <a:fillRect/>
                </a:stretch>
              </p:blipFill>
              <p:spPr bwMode="auto">
                <a:xfrm>
                  <a:off x="-4710" y="0"/>
                  <a:ext cx="27726" cy="281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Oval 77"/>
                <p:cNvSpPr>
                  <a:spLocks noChangeArrowheads="1"/>
                </p:cNvSpPr>
                <p:nvPr/>
              </p:nvSpPr>
              <p:spPr bwMode="auto">
                <a:xfrm rot="2222614">
                  <a:off x="5495" y="5091"/>
                  <a:ext cx="6480" cy="12241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 rot="2222614">
                <a:off x="41116" y="8426"/>
                <a:ext cx="19503" cy="3684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5" name="Straight Connector 5"/>
            <p:cNvSpPr>
              <a:spLocks noChangeShapeType="1"/>
            </p:cNvSpPr>
            <p:nvPr/>
          </p:nvSpPr>
          <p:spPr bwMode="auto">
            <a:xfrm>
              <a:off x="4229100" y="1582970"/>
              <a:ext cx="2962496" cy="405487"/>
            </a:xfrm>
            <a:prstGeom prst="line">
              <a:avLst/>
            </a:prstGeom>
            <a:noFill/>
            <a:ln w="6350">
              <a:solidFill>
                <a:schemeClr val="accent4">
                  <a:lumMod val="75000"/>
                </a:schemeClr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Straight Connector 5"/>
            <p:cNvSpPr>
              <a:spLocks noChangeShapeType="1"/>
            </p:cNvSpPr>
            <p:nvPr/>
          </p:nvSpPr>
          <p:spPr bwMode="auto">
            <a:xfrm>
              <a:off x="3764280" y="2255520"/>
              <a:ext cx="2232660" cy="1882140"/>
            </a:xfrm>
            <a:prstGeom prst="line">
              <a:avLst/>
            </a:prstGeom>
            <a:noFill/>
            <a:ln w="6350">
              <a:solidFill>
                <a:schemeClr val="accent4">
                  <a:lumMod val="75000"/>
                </a:schemeClr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4404" y="1021719"/>
            <a:ext cx="848221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entury Gothic" panose="020B0502020202020204" pitchFamily="34" charset="0"/>
              <a:buChar char="»"/>
            </a:pP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Haragadde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Cluster falls with in the </a:t>
            </a: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Anekal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Local Planning Area  (A LPA).</a:t>
            </a:r>
          </a:p>
          <a:p>
            <a:pPr marL="285750" indent="-285750">
              <a:lnSpc>
                <a:spcPct val="150000"/>
              </a:lnSpc>
              <a:buFont typeface="Century Gothic" panose="020B0502020202020204" pitchFamily="34" charset="0"/>
              <a:buChar char="»"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Spatial planning will be taken up as per </a:t>
            </a: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SPMRurban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Mission guidelines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83979" y="2549236"/>
            <a:ext cx="3192642" cy="4103991"/>
            <a:chOff x="44450" y="3556637"/>
            <a:chExt cx="3256713" cy="28558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47503" t="16176" r="5042" b="30644"/>
            <a:stretch/>
          </p:blipFill>
          <p:spPr>
            <a:xfrm>
              <a:off x="1390151" y="3556637"/>
              <a:ext cx="1911012" cy="120404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47505" t="11765" r="5146" b="15441"/>
            <a:stretch/>
          </p:blipFill>
          <p:spPr>
            <a:xfrm>
              <a:off x="1390151" y="4760685"/>
              <a:ext cx="1911012" cy="16518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459" t="16176" r="64044" b="30644"/>
            <a:stretch/>
          </p:blipFill>
          <p:spPr>
            <a:xfrm>
              <a:off x="44450" y="3556637"/>
              <a:ext cx="1348921" cy="12040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562" t="11765" r="64016" b="15441"/>
            <a:stretch/>
          </p:blipFill>
          <p:spPr>
            <a:xfrm>
              <a:off x="44450" y="4760685"/>
              <a:ext cx="1348921" cy="1651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66614"/>
            <a:ext cx="9144000" cy="527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934200" y="76200"/>
            <a:ext cx="2209800" cy="22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BENGALURU URBAN ZILLA PANCHAYATH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5655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CENTRAL TEAM VISIT TO HULIMANGALA GP</a:t>
            </a:r>
          </a:p>
          <a:p>
            <a:pPr lvl="0" algn="ctr" defTabSz="914400">
              <a:spcBef>
                <a:spcPct val="0"/>
              </a:spcBef>
            </a:pPr>
            <a:r>
              <a:rPr lang="en-US" sz="3200" b="1" spc="-100" dirty="0" smtClean="0">
                <a:latin typeface="Calibri" pitchFamily="34" charset="0"/>
                <a:ea typeface="+mj-ea"/>
                <a:cs typeface="Calibri" pitchFamily="34" charset="0"/>
              </a:rPr>
              <a:t>ON 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30.01.2019</a:t>
            </a:r>
            <a:endParaRPr kumimoji="0" lang="en-IN" sz="3200" b="1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0" y="2677788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smtClean="0">
                <a:latin typeface="Calibri" pitchFamily="34" charset="0"/>
                <a:cs typeface="Calibri" pitchFamily="34" charset="0"/>
              </a:rPr>
              <a:t>INTRODUCTION TO THE CLUSTER</a:t>
            </a:r>
            <a:endParaRPr lang="en-IN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1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98073"/>
            <a:ext cx="9143999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 smtClean="0">
                <a:solidFill>
                  <a:schemeClr val="bg1"/>
                </a:solidFill>
              </a:rPr>
              <a:t>Thanking You</a:t>
            </a:r>
            <a:endParaRPr lang="en-IN" sz="5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80188"/>
            <a:ext cx="9144001" cy="19389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smtClean="0"/>
              <a:t>HARAGADDE CLUSTER</a:t>
            </a:r>
          </a:p>
          <a:p>
            <a:pPr algn="ctr"/>
            <a:r>
              <a:rPr lang="en-IN" sz="4000" b="1" dirty="0" smtClean="0"/>
              <a:t>Bangalore Urban </a:t>
            </a:r>
            <a:r>
              <a:rPr lang="en-IN" sz="4000" b="1" dirty="0" err="1" smtClean="0"/>
              <a:t>Zilla</a:t>
            </a:r>
            <a:r>
              <a:rPr lang="en-IN" sz="4000" b="1" dirty="0" smtClean="0"/>
              <a:t> </a:t>
            </a:r>
            <a:r>
              <a:rPr lang="en-IN" sz="4000" b="1" dirty="0" err="1" smtClean="0"/>
              <a:t>Panchayath</a:t>
            </a:r>
            <a:endParaRPr lang="en-IN" sz="4000" b="1" dirty="0" smtClean="0"/>
          </a:p>
          <a:p>
            <a:pPr algn="ctr"/>
            <a:r>
              <a:rPr lang="en-IN" sz="4000" b="1" dirty="0" err="1" smtClean="0"/>
              <a:t>Anekal</a:t>
            </a:r>
            <a:r>
              <a:rPr lang="en-IN" sz="4000" b="1" dirty="0" smtClean="0"/>
              <a:t> </a:t>
            </a:r>
            <a:r>
              <a:rPr lang="en-IN" sz="4000" b="1" dirty="0" err="1" smtClean="0"/>
              <a:t>Taluk</a:t>
            </a:r>
            <a:r>
              <a:rPr lang="en-IN" sz="4000" b="1" dirty="0" smtClean="0"/>
              <a:t> </a:t>
            </a:r>
            <a:r>
              <a:rPr lang="en-IN" sz="4000" b="1" dirty="0" err="1" smtClean="0"/>
              <a:t>Panchayath</a:t>
            </a:r>
            <a:r>
              <a:rPr lang="en-IN" sz="4000" b="1" dirty="0" smtClean="0"/>
              <a:t> - Karnataka</a:t>
            </a:r>
          </a:p>
        </p:txBody>
      </p:sp>
    </p:spTree>
    <p:extLst>
      <p:ext uri="{BB962C8B-B14F-4D97-AF65-F5344CB8AC3E}">
        <p14:creationId xmlns:p14="http://schemas.microsoft.com/office/powerpoint/2010/main" xmlns="" val="15936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95" y="1"/>
            <a:ext cx="8412481" cy="8740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089" y="144639"/>
            <a:ext cx="829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3200" b="1" dirty="0">
                <a:solidFill>
                  <a:prstClr val="white"/>
                </a:solidFill>
              </a:rPr>
              <a:t>REGIONAL </a:t>
            </a:r>
            <a:r>
              <a:rPr lang="en-IN" sz="3200" b="1" dirty="0" smtClean="0">
                <a:solidFill>
                  <a:prstClr val="white"/>
                </a:solidFill>
              </a:rPr>
              <a:t>CONTEXT</a:t>
            </a:r>
            <a:endParaRPr lang="en-IN" sz="3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3859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sz="3200" b="1" dirty="0" smtClean="0">
                <a:solidFill>
                  <a:prstClr val="white"/>
                </a:solidFill>
              </a:rPr>
              <a:t>01</a:t>
            </a:r>
            <a:endParaRPr lang="en-IN" sz="3200" b="1" dirty="0">
              <a:solidFill>
                <a:prstClr val="white"/>
              </a:solidFill>
            </a:endParaRPr>
          </a:p>
        </p:txBody>
      </p:sp>
      <p:grpSp>
        <p:nvGrpSpPr>
          <p:cNvPr id="9" name="Group 28675"/>
          <p:cNvGrpSpPr>
            <a:grpSpLocks/>
          </p:cNvGrpSpPr>
          <p:nvPr/>
        </p:nvGrpSpPr>
        <p:grpSpPr bwMode="auto">
          <a:xfrm>
            <a:off x="613954" y="1132559"/>
            <a:ext cx="6823693" cy="5411886"/>
            <a:chOff x="0" y="0"/>
            <a:chExt cx="75490" cy="70787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0" y="0"/>
              <a:ext cx="75490" cy="70787"/>
              <a:chOff x="0" y="1594"/>
              <a:chExt cx="79548" cy="74598"/>
            </a:xfrm>
          </p:grpSpPr>
          <p:pic>
            <p:nvPicPr>
              <p:cNvPr id="17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94"/>
                <a:ext cx="24518" cy="33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2km  map-0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5603" t="27322" r="3178" b="3243"/>
              <a:stretch/>
            </p:blipFill>
            <p:spPr bwMode="auto">
              <a:xfrm>
                <a:off x="21071" y="26964"/>
                <a:ext cx="58477" cy="49228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28674"/>
            <p:cNvGrpSpPr>
              <a:grpSpLocks/>
            </p:cNvGrpSpPr>
            <p:nvPr/>
          </p:nvGrpSpPr>
          <p:grpSpPr bwMode="auto">
            <a:xfrm>
              <a:off x="13280" y="15505"/>
              <a:ext cx="62210" cy="55282"/>
              <a:chOff x="5838" y="6043"/>
              <a:chExt cx="62210" cy="5528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5838" y="6043"/>
                <a:ext cx="6592" cy="6592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3" name="Straight Connector 5"/>
              <p:cNvSpPr>
                <a:spLocks noChangeShapeType="1"/>
              </p:cNvSpPr>
              <p:nvPr/>
            </p:nvSpPr>
            <p:spPr bwMode="auto">
              <a:xfrm>
                <a:off x="12430" y="6043"/>
                <a:ext cx="55618" cy="8024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4" name="Straight Connector 8"/>
              <p:cNvSpPr>
                <a:spLocks noChangeShapeType="1"/>
              </p:cNvSpPr>
              <p:nvPr/>
            </p:nvSpPr>
            <p:spPr bwMode="auto">
              <a:xfrm>
                <a:off x="5838" y="6043"/>
                <a:ext cx="6592" cy="8569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" name="Straight Connector 21"/>
              <p:cNvSpPr>
                <a:spLocks noChangeShapeType="1"/>
              </p:cNvSpPr>
              <p:nvPr/>
            </p:nvSpPr>
            <p:spPr bwMode="auto">
              <a:xfrm flipH="1" flipV="1">
                <a:off x="5962" y="12635"/>
                <a:ext cx="6592" cy="4869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6" name="Straight Connector 37"/>
              <p:cNvSpPr>
                <a:spLocks noChangeShapeType="1"/>
              </p:cNvSpPr>
              <p:nvPr/>
            </p:nvSpPr>
            <p:spPr bwMode="auto">
              <a:xfrm>
                <a:off x="12554" y="12505"/>
                <a:ext cx="2395" cy="210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2880604" y="1035574"/>
            <a:ext cx="6207976" cy="1338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entury Gothic" panose="020B0502020202020204" pitchFamily="34" charset="0"/>
              <a:buChar char="»"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Cluster is located in </a:t>
            </a: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Anekal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Taluk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Bengaluru Urban District.</a:t>
            </a:r>
          </a:p>
          <a:p>
            <a:pPr marL="285750" indent="-285750">
              <a:lnSpc>
                <a:spcPct val="150000"/>
              </a:lnSpc>
              <a:buFont typeface="Century Gothic" panose="020B0502020202020204" pitchFamily="34" charset="0"/>
              <a:buChar char="»"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35 km from Bengaluru city adjoining to the Electronic City. – Industrial Hub</a:t>
            </a:r>
          </a:p>
        </p:txBody>
      </p:sp>
    </p:spTree>
    <p:extLst>
      <p:ext uri="{BB962C8B-B14F-4D97-AF65-F5344CB8AC3E}">
        <p14:creationId xmlns:p14="http://schemas.microsoft.com/office/powerpoint/2010/main" xmlns="" val="8164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1486" y="1"/>
            <a:ext cx="8324804" cy="8740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089" y="144639"/>
            <a:ext cx="89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3200" b="1" dirty="0" smtClean="0">
                <a:solidFill>
                  <a:prstClr val="white"/>
                </a:solidFill>
              </a:rPr>
              <a:t>CLUSTER PROFILE</a:t>
            </a:r>
            <a:endParaRPr lang="en-IN" sz="3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3859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sz="3200" b="1" dirty="0" smtClean="0">
                <a:solidFill>
                  <a:prstClr val="white"/>
                </a:solidFill>
              </a:rPr>
              <a:t>02</a:t>
            </a:r>
            <a:endParaRPr lang="en-IN" sz="3200" b="1" dirty="0">
              <a:solidFill>
                <a:prstClr val="white"/>
              </a:solidFill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xmlns="" val="2085002623"/>
              </p:ext>
            </p:extLst>
          </p:nvPr>
        </p:nvGraphicFramePr>
        <p:xfrm>
          <a:off x="846089" y="1018695"/>
          <a:ext cx="7700363" cy="533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0982" y="915617"/>
            <a:ext cx="3713019" cy="584775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solidFill>
              <a:schemeClr val="accent1">
                <a:lumMod val="75000"/>
                <a:alpha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General Profiling</a:t>
            </a:r>
            <a:endParaRPr lang="en-IN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9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3859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sz="3200" b="1" dirty="0" smtClean="0">
                <a:solidFill>
                  <a:prstClr val="white"/>
                </a:solidFill>
              </a:rPr>
              <a:t>0</a:t>
            </a:r>
            <a:endParaRPr lang="en-IN" sz="3200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898" y="1143689"/>
            <a:ext cx="8163737" cy="286232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IN" sz="36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Haragadde</a:t>
            </a:r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Cluster to be developed into an Agro – Industrial belt, open </a:t>
            </a:r>
            <a:r>
              <a:rPr lang="en-IN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defecation free with </a:t>
            </a:r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green initiatives, aims </a:t>
            </a:r>
            <a:r>
              <a:rPr lang="en-IN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function as </a:t>
            </a:r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E-cluster </a:t>
            </a:r>
            <a:r>
              <a:rPr lang="en-IN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linkage to nearby </a:t>
            </a:r>
            <a:r>
              <a:rPr lang="en-IN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IT-ITES   Hub”. </a:t>
            </a:r>
            <a:endParaRPr lang="en-IN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745" y="167066"/>
            <a:ext cx="8146473" cy="830997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IN" sz="4800" b="1" dirty="0" smtClean="0">
                <a:latin typeface="Calibri" pitchFamily="34" charset="0"/>
                <a:cs typeface="Calibri" pitchFamily="34" charset="0"/>
              </a:rPr>
              <a:t>Vision</a:t>
            </a:r>
            <a:endParaRPr lang="en-IN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9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819195" y="1"/>
            <a:ext cx="7008623" cy="6095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Component wise Financial Details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63234" y="678871"/>
          <a:ext cx="8659093" cy="587432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65910"/>
                <a:gridCol w="2886363"/>
                <a:gridCol w="2056535"/>
                <a:gridCol w="1479262"/>
                <a:gridCol w="1371023"/>
              </a:tblGrid>
              <a:tr h="662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/>
                        <a:t>Sl</a:t>
                      </a:r>
                      <a:r>
                        <a:rPr lang="en-US" sz="1600" b="1" u="none" strike="noStrike" dirty="0"/>
                        <a:t> 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Name of the component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Investment Share </a:t>
                      </a:r>
                      <a:br>
                        <a:rPr lang="en-US" sz="1600" b="1" u="none" strike="noStrike" dirty="0"/>
                      </a:br>
                      <a:r>
                        <a:rPr lang="en-US" sz="1600" b="1" u="none" strike="noStrike" dirty="0"/>
                        <a:t>(₹ in </a:t>
                      </a:r>
                      <a:r>
                        <a:rPr lang="en-US" sz="1600" b="1" u="none" strike="noStrike" dirty="0" err="1"/>
                        <a:t>crores</a:t>
                      </a:r>
                      <a:r>
                        <a:rPr lang="en-US" sz="1600" b="1" u="none" strike="noStrike" dirty="0"/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/>
                        <a:t>Convergence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CGF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Skill Development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10.06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9.56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Agri. Services &amp; Processing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2.59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1.84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24 x 7 Piped Water Supply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33.94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20.94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13.00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62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/>
                        <a:t>Sanitation , </a:t>
                      </a:r>
                      <a:r>
                        <a:rPr lang="fr-FR" sz="1600" u="none" strike="noStrike" dirty="0" err="1"/>
                        <a:t>Solid</a:t>
                      </a:r>
                      <a:r>
                        <a:rPr lang="fr-FR" sz="1600" u="none" strike="noStrike" dirty="0"/>
                        <a:t> &amp; </a:t>
                      </a:r>
                      <a:r>
                        <a:rPr lang="fr-FR" sz="1600" u="none" strike="noStrike" dirty="0" err="1"/>
                        <a:t>Liquid</a:t>
                      </a:r>
                      <a:r>
                        <a:rPr lang="fr-FR" sz="1600" u="none" strike="noStrike" dirty="0"/>
                        <a:t> </a:t>
                      </a:r>
                      <a:r>
                        <a:rPr lang="fr-FR" sz="1600" u="none" strike="noStrike" dirty="0" err="1"/>
                        <a:t>Waste</a:t>
                      </a:r>
                      <a:r>
                        <a:rPr lang="fr-FR" sz="1600" u="none" strike="noStrike" dirty="0"/>
                        <a:t> management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23.90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16.90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62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Access to Village Street with Drains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6.30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4.36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1.94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02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Inter Village  roads Connectivity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5.42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3.80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1.62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Health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62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Village Street Light and Sustainable Energy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0.87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latin typeface="Arial" pitchFamily="34" charset="0"/>
                          <a:cs typeface="Arial" pitchFamily="34" charset="0"/>
                        </a:rPr>
                        <a:t>1.07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Up gradation of Schools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10.79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7.57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3.22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Digital Literacy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3.71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3.31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1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/>
                        <a:t>Administrative Expenditure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/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100.71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latin typeface="Arial" pitchFamily="34" charset="0"/>
                          <a:cs typeface="Arial" pitchFamily="34" charset="0"/>
                        </a:rPr>
                        <a:t>70.71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latin typeface="Arial" pitchFamily="34" charset="0"/>
                          <a:cs typeface="Arial" pitchFamily="34" charset="0"/>
                        </a:rPr>
                        <a:t>30.00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0218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819195" y="1"/>
            <a:ext cx="7839896" cy="955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Skill Development-Progress</a:t>
            </a:r>
          </a:p>
        </p:txBody>
      </p:sp>
      <p:pic>
        <p:nvPicPr>
          <p:cNvPr id="6" name="Picture 5" descr="H:\Skill Development\IMG-20190621-WA0010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04800" y="1011381"/>
            <a:ext cx="4045527" cy="267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:\Skill Development\IMG-20190621-WA0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055" y="3920836"/>
            <a:ext cx="4613563" cy="26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4156363"/>
            <a:ext cx="3262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120</a:t>
            </a:r>
            <a:r>
              <a:rPr lang="en-US" sz="2800" i="1" dirty="0" smtClean="0"/>
              <a:t> students trained</a:t>
            </a:r>
            <a:br>
              <a:rPr lang="en-US" sz="2800" i="1" dirty="0" smtClean="0"/>
            </a:br>
            <a:r>
              <a:rPr lang="en-US" sz="2800" i="1" dirty="0" smtClean="0"/>
              <a:t>in ITES services</a:t>
            </a:r>
            <a:endParaRPr lang="en-US" sz="28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05744" y="1094508"/>
          <a:ext cx="4738255" cy="2493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3"/>
                <a:gridCol w="817418"/>
                <a:gridCol w="748146"/>
                <a:gridCol w="1061257"/>
                <a:gridCol w="947651"/>
              </a:tblGrid>
              <a:tr h="1633881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59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10.06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9.56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0.18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0218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55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Agri. Services &amp; Processing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239490"/>
            <a:ext cx="36437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kern="700" dirty="0" smtClean="0"/>
              <a:t>Promotion of Green house  facilities 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kern="700" dirty="0" smtClean="0">
                <a:latin typeface="+mj-lt"/>
              </a:rPr>
              <a:t> </a:t>
            </a:r>
            <a:r>
              <a:rPr lang="en-US" sz="2400" kern="700" dirty="0" smtClean="0"/>
              <a:t>Provision of Cold Storage </a:t>
            </a:r>
          </a:p>
          <a:p>
            <a:pPr fontAlgn="ctr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kern="700" dirty="0" smtClean="0"/>
              <a:t>  Creation of Market linkages for the produce</a:t>
            </a:r>
            <a:endParaRPr lang="en-US" sz="2400" kern="7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05744" y="1094508"/>
          <a:ext cx="4738255" cy="2493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3"/>
                <a:gridCol w="817418"/>
                <a:gridCol w="748146"/>
                <a:gridCol w="1061257"/>
                <a:gridCol w="947651"/>
              </a:tblGrid>
              <a:tr h="1633881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59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2.59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1.84</a:t>
                      </a:r>
                    </a:p>
                    <a:p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11.91</a:t>
                      </a:r>
                      <a:endParaRPr 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C:\Users\MYTHRI\Desktop\Rurban Mission_Delhi meet\New folder\SB1_91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2" y="1122218"/>
            <a:ext cx="4017818" cy="264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MYTHRI\Desktop\Rurban Mission_Delhi meet\New folder\SB1_91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6145" y="4003964"/>
            <a:ext cx="3020291" cy="31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MYTHRI\Downloads\IMG-20190622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017817"/>
            <a:ext cx="2286000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0218"/>
            <a:ext cx="9144000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55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dirty="0" smtClean="0"/>
              <a:t>          24 x 7 Piped Water Supply </a:t>
            </a:r>
            <a:endParaRPr lang="en-US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4170218"/>
            <a:ext cx="2715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000" dirty="0" smtClean="0"/>
              <a:t>Construction of Water Storage Tank</a:t>
            </a:r>
            <a:br>
              <a:rPr lang="en-US" sz="2000" dirty="0" smtClean="0"/>
            </a:br>
            <a:r>
              <a:rPr lang="en-US" sz="2000" dirty="0" smtClean="0"/>
              <a:t>Laying of pipelines</a:t>
            </a:r>
            <a:br>
              <a:rPr lang="en-US" sz="2000" dirty="0" smtClean="0"/>
            </a:br>
            <a:r>
              <a:rPr lang="en-US" sz="2000" dirty="0" smtClean="0"/>
              <a:t>Provision of household individual connection</a:t>
            </a:r>
            <a:br>
              <a:rPr lang="en-US" sz="2000" dirty="0" smtClean="0"/>
            </a:br>
            <a:r>
              <a:rPr lang="en-US" sz="2000" dirty="0" smtClean="0"/>
              <a:t>Construction of OHT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05744" y="1094508"/>
          <a:ext cx="4738255" cy="2493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3"/>
                <a:gridCol w="817418"/>
                <a:gridCol w="803564"/>
                <a:gridCol w="1005839"/>
                <a:gridCol w="947651"/>
              </a:tblGrid>
              <a:tr h="1633881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Total Funds allocated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Convergence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CGF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Convergence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Expenditure under </a:t>
                      </a:r>
                      <a:r>
                        <a:rPr lang="en-US" b="1" dirty="0" smtClean="0"/>
                        <a:t>CGF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859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33.94</a:t>
                      </a:r>
                    </a:p>
                    <a:p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20.94</a:t>
                      </a:r>
                    </a:p>
                    <a:p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13.00</a:t>
                      </a:r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7.21</a:t>
                      </a:r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8328" y="4114885"/>
            <a:ext cx="2646218" cy="29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2943187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ro plan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4260" y="4100945"/>
            <a:ext cx="2839740" cy="3047999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9965" y="1136074"/>
            <a:ext cx="1898072" cy="28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32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11043</TotalTime>
  <Words>809</Words>
  <Application>Microsoft Office PowerPoint</Application>
  <PresentationFormat>On-screen Show (4:3)</PresentationFormat>
  <Paragraphs>285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</dc:creator>
  <cp:lastModifiedBy>MYTHRI</cp:lastModifiedBy>
  <cp:revision>329</cp:revision>
  <dcterms:created xsi:type="dcterms:W3CDTF">2017-12-15T07:21:11Z</dcterms:created>
  <dcterms:modified xsi:type="dcterms:W3CDTF">2019-06-24T01:51:05Z</dcterms:modified>
</cp:coreProperties>
</file>